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4.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5.xml" ContentType="application/vnd.openxmlformats-officedocument.drawingml.chartshapes+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6.xml" ContentType="application/vnd.openxmlformats-officedocument.drawingml.chartshapes+xml"/>
  <Override PartName="/ppt/notesSlides/notesSlide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7.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8.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9.xml" ContentType="application/vnd.openxmlformats-officedocument.drawingml.chartshapes+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10.xml" ContentType="application/vnd.openxmlformats-officedocument.drawingml.chartshapes+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11.xml" ContentType="application/vnd.openxmlformats-officedocument.drawingml.chartshapes+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12.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304" r:id="rId3"/>
    <p:sldId id="289" r:id="rId4"/>
    <p:sldId id="290" r:id="rId5"/>
    <p:sldId id="279" r:id="rId6"/>
    <p:sldId id="260" r:id="rId7"/>
    <p:sldId id="288" r:id="rId8"/>
    <p:sldId id="291" r:id="rId9"/>
    <p:sldId id="262" r:id="rId10"/>
    <p:sldId id="278" r:id="rId11"/>
    <p:sldId id="303" r:id="rId12"/>
    <p:sldId id="286" r:id="rId13"/>
    <p:sldId id="312" r:id="rId14"/>
    <p:sldId id="285" r:id="rId15"/>
    <p:sldId id="287" r:id="rId16"/>
    <p:sldId id="301" r:id="rId17"/>
    <p:sldId id="263" r:id="rId18"/>
    <p:sldId id="269" r:id="rId19"/>
    <p:sldId id="298" r:id="rId20"/>
    <p:sldId id="268" r:id="rId21"/>
    <p:sldId id="282" r:id="rId22"/>
    <p:sldId id="314" r:id="rId23"/>
    <p:sldId id="265" r:id="rId24"/>
    <p:sldId id="281" r:id="rId25"/>
    <p:sldId id="313" r:id="rId26"/>
    <p:sldId id="299" r:id="rId27"/>
    <p:sldId id="266" r:id="rId28"/>
    <p:sldId id="283" r:id="rId29"/>
    <p:sldId id="324" r:id="rId30"/>
    <p:sldId id="295" r:id="rId31"/>
    <p:sldId id="267" r:id="rId32"/>
    <p:sldId id="305" r:id="rId33"/>
    <p:sldId id="323" r:id="rId34"/>
    <p:sldId id="300" r:id="rId35"/>
    <p:sldId id="273" r:id="rId36"/>
    <p:sldId id="270" r:id="rId37"/>
    <p:sldId id="322" r:id="rId38"/>
    <p:sldId id="310" r:id="rId39"/>
    <p:sldId id="272" r:id="rId40"/>
    <p:sldId id="311" r:id="rId41"/>
    <p:sldId id="319" r:id="rId42"/>
    <p:sldId id="264" r:id="rId43"/>
    <p:sldId id="327" r:id="rId44"/>
    <p:sldId id="308" r:id="rId45"/>
    <p:sldId id="317" r:id="rId46"/>
    <p:sldId id="309" r:id="rId47"/>
    <p:sldId id="306" r:id="rId48"/>
    <p:sldId id="328" r:id="rId49"/>
    <p:sldId id="307" r:id="rId50"/>
    <p:sldId id="320" r:id="rId51"/>
    <p:sldId id="321" r:id="rId52"/>
    <p:sldId id="315" r:id="rId53"/>
    <p:sldId id="316" r:id="rId54"/>
    <p:sldId id="326" r:id="rId55"/>
    <p:sldId id="325" r:id="rId56"/>
    <p:sldId id="271" r:id="rId57"/>
    <p:sldId id="275" r:id="rId58"/>
    <p:sldId id="276" r:id="rId59"/>
    <p:sldId id="28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F01"/>
    <a:srgbClr val="9933FF"/>
    <a:srgbClr val="FF3399"/>
    <a:srgbClr val="FFFFFF"/>
    <a:srgbClr val="BE00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9E4D9F5-C86D-4071-83CF-426BF769FF6A}" v="1004" dt="2019-05-15T17:21:49.3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autoAdjust="0"/>
  </p:normalViewPr>
  <p:slideViewPr>
    <p:cSldViewPr snapToGrid="0">
      <p:cViewPr varScale="1">
        <p:scale>
          <a:sx n="105" d="100"/>
          <a:sy n="105" d="100"/>
        </p:scale>
        <p:origin x="696" y="114"/>
      </p:cViewPr>
      <p:guideLst/>
    </p:cSldViewPr>
  </p:slideViewPr>
  <p:outlineViewPr>
    <p:cViewPr>
      <p:scale>
        <a:sx n="33" d="100"/>
        <a:sy n="33" d="100"/>
      </p:scale>
      <p:origin x="0" y="-6234"/>
    </p:cViewPr>
  </p:outlineViewPr>
  <p:notesTextViewPr>
    <p:cViewPr>
      <p:scale>
        <a:sx n="1" d="1"/>
        <a:sy n="1" d="1"/>
      </p:scale>
      <p:origin x="0" y="0"/>
    </p:cViewPr>
  </p:notesTextViewPr>
  <p:notesViewPr>
    <p:cSldViewPr snapToGrid="0">
      <p:cViewPr varScale="1">
        <p:scale>
          <a:sx n="88" d="100"/>
          <a:sy n="88" d="100"/>
        </p:scale>
        <p:origin x="2964"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10.xml"/></Relationships>
</file>

<file path=ppt/charts/_rels/chart11.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11.xml"/></Relationships>
</file>

<file path=ppt/charts/_rels/chart12.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12.xml"/></Relationships>
</file>

<file path=ppt/charts/_rels/chart2.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_rels/chart4.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4.xml"/></Relationships>
</file>

<file path=ppt/charts/_rels/chart5.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5.xml"/></Relationships>
</file>

<file path=ppt/charts/_rels/chart6.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6.xml"/></Relationships>
</file>

<file path=ppt/charts/_rels/chart7.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7.xml"/></Relationships>
</file>

<file path=ppt/charts/_rels/chart8.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8.xml"/></Relationships>
</file>

<file path=ppt/charts/_rels/chart9.xml.rels><?xml version="1.0" encoding="UTF-8" standalone="yes"?>
<Relationships xmlns="http://schemas.openxmlformats.org/package/2006/relationships"><Relationship Id="rId3" Type="http://schemas.openxmlformats.org/officeDocument/2006/relationships/oleObject" Target="https://unesco.sharepoint.com/sites/DigitizingUNESCOHistory/Shared%20Documents/FIT13246%20Digitizing%20UNESCO%20Institutional%20Memory/09%20Steering%20Committee%20and%20Donor/Metrics%20Highlight%20Report_201905.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digitized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Report_201905.xlsx]Sheet1'!$A$2</c:f>
              <c:strCache>
                <c:ptCount val="1"/>
                <c:pt idx="0">
                  <c:v>IICI : Digitized</c:v>
                </c:pt>
              </c:strCache>
            </c:strRef>
          </c:tx>
          <c:dPt>
            <c:idx val="0"/>
            <c:bubble3D val="0"/>
            <c:spPr>
              <a:solidFill>
                <a:srgbClr val="FF3399"/>
              </a:solidFill>
              <a:ln w="19050">
                <a:solidFill>
                  <a:schemeClr val="lt1"/>
                </a:solidFill>
              </a:ln>
              <a:effectLst/>
            </c:spPr>
            <c:extLst>
              <c:ext xmlns:c16="http://schemas.microsoft.com/office/drawing/2014/chart" uri="{C3380CC4-5D6E-409C-BE32-E72D297353CC}">
                <c16:uniqueId val="{00000001-4957-4CFE-8CDA-BF34E72D8478}"/>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4957-4CFE-8CDA-BF34E72D8478}"/>
              </c:ext>
            </c:extLst>
          </c:dPt>
          <c:cat>
            <c:strRef>
              <c:f>'[Metrics Highlight Report_201905.xlsx]Sheet1'!$B$1:$C$1</c:f>
              <c:strCache>
                <c:ptCount val="2"/>
                <c:pt idx="0">
                  <c:v>Digitized</c:v>
                </c:pt>
                <c:pt idx="1">
                  <c:v>Not Digitized</c:v>
                </c:pt>
              </c:strCache>
            </c:strRef>
          </c:cat>
          <c:val>
            <c:numRef>
              <c:f>'[Metrics Highlight Report_201905.xlsx]Sheet1'!$B$2:$C$2</c:f>
              <c:numCache>
                <c:formatCode>General</c:formatCode>
                <c:ptCount val="2"/>
                <c:pt idx="0">
                  <c:v>100</c:v>
                </c:pt>
                <c:pt idx="1">
                  <c:v>0</c:v>
                </c:pt>
              </c:numCache>
            </c:numRef>
          </c:val>
          <c:extLst>
            <c:ext xmlns:c16="http://schemas.microsoft.com/office/drawing/2014/chart" uri="{C3380CC4-5D6E-409C-BE32-E72D297353CC}">
              <c16:uniqueId val="{00000004-4957-4CFE-8CDA-BF34E72D8478}"/>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online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Report_201905.xlsx]Sheet1'!$A$41</c:f>
              <c:strCache>
                <c:ptCount val="1"/>
                <c:pt idx="0">
                  <c:v>Videos : Online</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B3D6-4192-A8D6-F7EE0CF99DD0}"/>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B3D6-4192-A8D6-F7EE0CF99DD0}"/>
              </c:ext>
            </c:extLst>
          </c:dPt>
          <c:cat>
            <c:strRef>
              <c:f>'[Metrics Highlight Report_201905.xlsx]Sheet1'!$B$36:$C$36</c:f>
              <c:strCache>
                <c:ptCount val="2"/>
                <c:pt idx="0">
                  <c:v>Online</c:v>
                </c:pt>
                <c:pt idx="1">
                  <c:v>Not Online</c:v>
                </c:pt>
              </c:strCache>
            </c:strRef>
          </c:cat>
          <c:val>
            <c:numRef>
              <c:f>'[Metrics Highlight Report_201905.xlsx]Sheet1'!$B$41:$C$41</c:f>
              <c:numCache>
                <c:formatCode>General</c:formatCode>
                <c:ptCount val="2"/>
                <c:pt idx="0">
                  <c:v>100</c:v>
                </c:pt>
                <c:pt idx="1">
                  <c:v>0</c:v>
                </c:pt>
              </c:numCache>
            </c:numRef>
          </c:val>
          <c:extLst>
            <c:ext xmlns:c16="http://schemas.microsoft.com/office/drawing/2014/chart" uri="{C3380CC4-5D6E-409C-BE32-E72D297353CC}">
              <c16:uniqueId val="{00000004-B3D6-4192-A8D6-F7EE0CF99DD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online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Report_201905.xlsx]Sheet1'!$A$42</c:f>
              <c:strCache>
                <c:ptCount val="1"/>
                <c:pt idx="0">
                  <c:v>Audio : Online</c:v>
                </c:pt>
              </c:strCache>
            </c:strRef>
          </c:tx>
          <c:dPt>
            <c:idx val="0"/>
            <c:bubble3D val="0"/>
            <c:spPr>
              <a:solidFill>
                <a:srgbClr val="FECE02"/>
              </a:solidFill>
              <a:ln w="19050">
                <a:solidFill>
                  <a:schemeClr val="lt1"/>
                </a:solidFill>
              </a:ln>
              <a:effectLst/>
            </c:spPr>
            <c:extLst>
              <c:ext xmlns:c16="http://schemas.microsoft.com/office/drawing/2014/chart" uri="{C3380CC4-5D6E-409C-BE32-E72D297353CC}">
                <c16:uniqueId val="{00000001-E829-466B-99FC-140ABF7A5701}"/>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E829-466B-99FC-140ABF7A5701}"/>
              </c:ext>
            </c:extLst>
          </c:dPt>
          <c:cat>
            <c:strRef>
              <c:f>'[Metrics Highlight Report_201905.xlsx]Sheet1'!$B$36:$C$36</c:f>
              <c:strCache>
                <c:ptCount val="2"/>
                <c:pt idx="0">
                  <c:v>Online</c:v>
                </c:pt>
                <c:pt idx="1">
                  <c:v>Not Online</c:v>
                </c:pt>
              </c:strCache>
            </c:strRef>
          </c:cat>
          <c:val>
            <c:numRef>
              <c:f>'[Metrics Highlight Report_201905.xlsx]Sheet1'!$B$42:$C$42</c:f>
              <c:numCache>
                <c:formatCode>General</c:formatCode>
                <c:ptCount val="2"/>
                <c:pt idx="0">
                  <c:v>0</c:v>
                </c:pt>
                <c:pt idx="1">
                  <c:v>100</c:v>
                </c:pt>
              </c:numCache>
            </c:numRef>
          </c:val>
          <c:extLst>
            <c:ext xmlns:c16="http://schemas.microsoft.com/office/drawing/2014/chart" uri="{C3380CC4-5D6E-409C-BE32-E72D297353CC}">
              <c16:uniqueId val="{00000004-E829-466B-99FC-140ABF7A570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digitized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Report_201905.xlsx]Sheet1'!$A$7</c:f>
              <c:strCache>
                <c:ptCount val="1"/>
                <c:pt idx="0">
                  <c:v>Audio : Digitized</c:v>
                </c:pt>
              </c:strCache>
            </c:strRef>
          </c:tx>
          <c:dPt>
            <c:idx val="0"/>
            <c:bubble3D val="0"/>
            <c:spPr>
              <a:solidFill>
                <a:srgbClr val="FECE02"/>
              </a:solidFill>
              <a:ln w="19050">
                <a:solidFill>
                  <a:schemeClr val="lt1"/>
                </a:solidFill>
              </a:ln>
              <a:effectLst/>
            </c:spPr>
            <c:extLst>
              <c:ext xmlns:c16="http://schemas.microsoft.com/office/drawing/2014/chart" uri="{C3380CC4-5D6E-409C-BE32-E72D297353CC}">
                <c16:uniqueId val="{00000001-8086-48EA-8CA7-139CD983A4DA}"/>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8086-48EA-8CA7-139CD983A4DA}"/>
              </c:ext>
            </c:extLst>
          </c:dPt>
          <c:cat>
            <c:strRef>
              <c:f>'[Metrics Highlight Report_201905.xlsx]Sheet1'!$B$1:$C$1</c:f>
              <c:strCache>
                <c:ptCount val="2"/>
                <c:pt idx="0">
                  <c:v>Digitized</c:v>
                </c:pt>
                <c:pt idx="1">
                  <c:v>Not Digitized</c:v>
                </c:pt>
              </c:strCache>
            </c:strRef>
          </c:cat>
          <c:val>
            <c:numRef>
              <c:f>'[Metrics Highlight Report_201905.xlsx]Sheet1'!$B$7:$C$7</c:f>
              <c:numCache>
                <c:formatCode>General</c:formatCode>
                <c:ptCount val="2"/>
                <c:pt idx="0">
                  <c:v>71</c:v>
                </c:pt>
                <c:pt idx="1">
                  <c:v>29</c:v>
                </c:pt>
              </c:numCache>
            </c:numRef>
          </c:val>
          <c:extLst>
            <c:ext xmlns:c16="http://schemas.microsoft.com/office/drawing/2014/chart" uri="{C3380CC4-5D6E-409C-BE32-E72D297353CC}">
              <c16:uniqueId val="{00000004-8086-48EA-8CA7-139CD983A4D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online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Report_201905.xlsx]Sheet1'!$A$37</c:f>
              <c:strCache>
                <c:ptCount val="1"/>
                <c:pt idx="0">
                  <c:v>IICI : Online</c:v>
                </c:pt>
              </c:strCache>
            </c:strRef>
          </c:tx>
          <c:dPt>
            <c:idx val="0"/>
            <c:bubble3D val="0"/>
            <c:spPr>
              <a:solidFill>
                <a:srgbClr val="FF3399"/>
              </a:solidFill>
              <a:ln w="19050">
                <a:solidFill>
                  <a:schemeClr val="lt1"/>
                </a:solidFill>
              </a:ln>
              <a:effectLst/>
            </c:spPr>
            <c:extLst>
              <c:ext xmlns:c16="http://schemas.microsoft.com/office/drawing/2014/chart" uri="{C3380CC4-5D6E-409C-BE32-E72D297353CC}">
                <c16:uniqueId val="{00000001-B1BF-4D18-B92B-AA5880825465}"/>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B1BF-4D18-B92B-AA5880825465}"/>
              </c:ext>
            </c:extLst>
          </c:dPt>
          <c:cat>
            <c:strRef>
              <c:f>'[Metrics Highlight Report_201905.xlsx]Sheet1'!$B$36:$C$36</c:f>
              <c:strCache>
                <c:ptCount val="2"/>
                <c:pt idx="0">
                  <c:v>Online</c:v>
                </c:pt>
                <c:pt idx="1">
                  <c:v>Not Online</c:v>
                </c:pt>
              </c:strCache>
            </c:strRef>
          </c:cat>
          <c:val>
            <c:numRef>
              <c:f>'[Metrics Highlight Report_201905.xlsx]Sheet1'!$B$37:$C$37</c:f>
              <c:numCache>
                <c:formatCode>General</c:formatCode>
                <c:ptCount val="2"/>
                <c:pt idx="0">
                  <c:v>95</c:v>
                </c:pt>
                <c:pt idx="1">
                  <c:v>5</c:v>
                </c:pt>
              </c:numCache>
            </c:numRef>
          </c:val>
          <c:extLst>
            <c:ext xmlns:c16="http://schemas.microsoft.com/office/drawing/2014/chart" uri="{C3380CC4-5D6E-409C-BE32-E72D297353CC}">
              <c16:uniqueId val="{00000004-B1BF-4D18-B92B-AA588082546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online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Report_201905.xlsx]Sheet1'!$A$38</c:f>
              <c:strCache>
                <c:ptCount val="1"/>
                <c:pt idx="0">
                  <c:v>GC/EXB : Online</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E593-4BAD-A540-FD53D621CD27}"/>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E593-4BAD-A540-FD53D621CD27}"/>
              </c:ext>
            </c:extLst>
          </c:dPt>
          <c:cat>
            <c:strRef>
              <c:f>'[Metrics Highlight Report_201905.xlsx]Sheet1'!$B$36:$C$36</c:f>
              <c:strCache>
                <c:ptCount val="2"/>
                <c:pt idx="0">
                  <c:v>Online</c:v>
                </c:pt>
                <c:pt idx="1">
                  <c:v>Not Online</c:v>
                </c:pt>
              </c:strCache>
            </c:strRef>
          </c:cat>
          <c:val>
            <c:numRef>
              <c:f>'[Metrics Highlight Report_201905.xlsx]Sheet1'!$B$38:$C$38</c:f>
              <c:numCache>
                <c:formatCode>General</c:formatCode>
                <c:ptCount val="2"/>
                <c:pt idx="0">
                  <c:v>22</c:v>
                </c:pt>
                <c:pt idx="1">
                  <c:v>78</c:v>
                </c:pt>
              </c:numCache>
            </c:numRef>
          </c:val>
          <c:extLst>
            <c:ext xmlns:c16="http://schemas.microsoft.com/office/drawing/2014/chart" uri="{C3380CC4-5D6E-409C-BE32-E72D297353CC}">
              <c16:uniqueId val="{00000004-E593-4BAD-A540-FD53D621CD2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digitized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Report_201905.xlsx]Sheet1'!$A$3</c:f>
              <c:strCache>
                <c:ptCount val="1"/>
                <c:pt idx="0">
                  <c:v>GC/EXB : Digitized</c:v>
                </c:pt>
              </c:strCache>
            </c:strRef>
          </c:tx>
          <c:dPt>
            <c:idx val="0"/>
            <c:bubble3D val="0"/>
            <c:spPr>
              <a:solidFill>
                <a:srgbClr val="92D050"/>
              </a:solidFill>
              <a:ln w="19050">
                <a:solidFill>
                  <a:schemeClr val="lt1"/>
                </a:solidFill>
              </a:ln>
              <a:effectLst/>
            </c:spPr>
            <c:extLst>
              <c:ext xmlns:c16="http://schemas.microsoft.com/office/drawing/2014/chart" uri="{C3380CC4-5D6E-409C-BE32-E72D297353CC}">
                <c16:uniqueId val="{00000001-C4DA-4178-81B7-C5CF01CA9DAE}"/>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C4DA-4178-81B7-C5CF01CA9DAE}"/>
              </c:ext>
            </c:extLst>
          </c:dPt>
          <c:cat>
            <c:strRef>
              <c:f>'[Metrics Highlight Report_201905.xlsx]Sheet1'!$B$1:$C$1</c:f>
              <c:strCache>
                <c:ptCount val="2"/>
                <c:pt idx="0">
                  <c:v>Digitized</c:v>
                </c:pt>
                <c:pt idx="1">
                  <c:v>Not Digitized</c:v>
                </c:pt>
              </c:strCache>
            </c:strRef>
          </c:cat>
          <c:val>
            <c:numRef>
              <c:f>'[Metrics Highlight Report_201905.xlsx]Sheet1'!$B$3:$C$3</c:f>
              <c:numCache>
                <c:formatCode>General</c:formatCode>
                <c:ptCount val="2"/>
                <c:pt idx="0">
                  <c:v>90</c:v>
                </c:pt>
                <c:pt idx="1">
                  <c:v>10</c:v>
                </c:pt>
              </c:numCache>
            </c:numRef>
          </c:val>
          <c:extLst>
            <c:ext xmlns:c16="http://schemas.microsoft.com/office/drawing/2014/chart" uri="{C3380CC4-5D6E-409C-BE32-E72D297353CC}">
              <c16:uniqueId val="{00000004-C4DA-4178-81B7-C5CF01CA9DAE}"/>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digitized</a:t>
            </a:r>
          </a:p>
        </c:rich>
      </c:tx>
      <c:layout>
        <c:manualLayout>
          <c:xMode val="edge"/>
          <c:yMode val="edge"/>
          <c:x val="0.40843095259291068"/>
          <c:y val="4.433668651344326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Report_201905.xlsx]Sheet1'!$A$4</c:f>
              <c:strCache>
                <c:ptCount val="1"/>
                <c:pt idx="0">
                  <c:v>Photos : Digitized</c:v>
                </c:pt>
              </c:strCache>
            </c:strRef>
          </c:tx>
          <c:dPt>
            <c:idx val="0"/>
            <c:bubble3D val="0"/>
            <c:spPr>
              <a:solidFill>
                <a:srgbClr val="7030A0"/>
              </a:solidFill>
              <a:ln w="19050">
                <a:solidFill>
                  <a:schemeClr val="lt1"/>
                </a:solidFill>
              </a:ln>
              <a:effectLst/>
            </c:spPr>
            <c:extLst>
              <c:ext xmlns:c16="http://schemas.microsoft.com/office/drawing/2014/chart" uri="{C3380CC4-5D6E-409C-BE32-E72D297353CC}">
                <c16:uniqueId val="{00000001-2879-4881-98BE-2B9300BE219F}"/>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2879-4881-98BE-2B9300BE219F}"/>
              </c:ext>
            </c:extLst>
          </c:dPt>
          <c:cat>
            <c:strRef>
              <c:f>'[Metrics Highlight Report_201905.xlsx]Sheet1'!$B$1:$C$1</c:f>
              <c:strCache>
                <c:ptCount val="2"/>
                <c:pt idx="0">
                  <c:v>Digitized</c:v>
                </c:pt>
                <c:pt idx="1">
                  <c:v>Not Digitized</c:v>
                </c:pt>
              </c:strCache>
            </c:strRef>
          </c:cat>
          <c:val>
            <c:numRef>
              <c:f>'[Metrics Highlight Report_201905.xlsx]Sheet1'!$B$4:$C$4</c:f>
              <c:numCache>
                <c:formatCode>General</c:formatCode>
                <c:ptCount val="2"/>
                <c:pt idx="0">
                  <c:v>100</c:v>
                </c:pt>
                <c:pt idx="1">
                  <c:v>0</c:v>
                </c:pt>
              </c:numCache>
            </c:numRef>
          </c:val>
          <c:extLst>
            <c:ext xmlns:c16="http://schemas.microsoft.com/office/drawing/2014/chart" uri="{C3380CC4-5D6E-409C-BE32-E72D297353CC}">
              <c16:uniqueId val="{00000004-2879-4881-98BE-2B9300BE219F}"/>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online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Report_201905.xlsx]Sheet1'!$A$39</c:f>
              <c:strCache>
                <c:ptCount val="1"/>
                <c:pt idx="0">
                  <c:v>Photos : Online</c:v>
                </c:pt>
              </c:strCache>
            </c:strRef>
          </c:tx>
          <c:dPt>
            <c:idx val="0"/>
            <c:bubble3D val="0"/>
            <c:spPr>
              <a:solidFill>
                <a:srgbClr val="7030A0"/>
              </a:solidFill>
              <a:ln w="19050">
                <a:solidFill>
                  <a:schemeClr val="lt1"/>
                </a:solidFill>
              </a:ln>
              <a:effectLst/>
            </c:spPr>
            <c:extLst>
              <c:ext xmlns:c16="http://schemas.microsoft.com/office/drawing/2014/chart" uri="{C3380CC4-5D6E-409C-BE32-E72D297353CC}">
                <c16:uniqueId val="{00000001-41DA-41F8-85F5-1C5BCC95E9FA}"/>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41DA-41F8-85F5-1C5BCC95E9FA}"/>
              </c:ext>
            </c:extLst>
          </c:dPt>
          <c:cat>
            <c:strRef>
              <c:f>'[Metrics Highlight Report_201905.xlsx]Sheet1'!$B$36:$C$36</c:f>
              <c:strCache>
                <c:ptCount val="2"/>
                <c:pt idx="0">
                  <c:v>Online</c:v>
                </c:pt>
                <c:pt idx="1">
                  <c:v>Not Online</c:v>
                </c:pt>
              </c:strCache>
            </c:strRef>
          </c:cat>
          <c:val>
            <c:numRef>
              <c:f>'[Metrics Highlight Report_201905.xlsx]Sheet1'!$B$39:$C$39</c:f>
              <c:numCache>
                <c:formatCode>General</c:formatCode>
                <c:ptCount val="2"/>
                <c:pt idx="0">
                  <c:v>100</c:v>
                </c:pt>
                <c:pt idx="1">
                  <c:v>0</c:v>
                </c:pt>
              </c:numCache>
            </c:numRef>
          </c:val>
          <c:extLst>
            <c:ext xmlns:c16="http://schemas.microsoft.com/office/drawing/2014/chart" uri="{C3380CC4-5D6E-409C-BE32-E72D297353CC}">
              <c16:uniqueId val="{00000004-41DA-41F8-85F5-1C5BCC95E9F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digitized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Report_201905.xlsx]Sheet1'!$A$5</c:f>
              <c:strCache>
                <c:ptCount val="1"/>
                <c:pt idx="0">
                  <c:v>Films : Digitized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FF2-47BD-AD04-3335841D1103}"/>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8FF2-47BD-AD04-3335841D1103}"/>
              </c:ext>
            </c:extLst>
          </c:dPt>
          <c:cat>
            <c:strRef>
              <c:f>'[Metrics Highlight Report_201905.xlsx]Sheet1'!$B$1:$C$1</c:f>
              <c:strCache>
                <c:ptCount val="2"/>
                <c:pt idx="0">
                  <c:v>Digitized</c:v>
                </c:pt>
                <c:pt idx="1">
                  <c:v>Not Digitized</c:v>
                </c:pt>
              </c:strCache>
            </c:strRef>
          </c:cat>
          <c:val>
            <c:numRef>
              <c:f>'[Metrics Highlight Report_201905.xlsx]Sheet1'!$B$5:$C$5</c:f>
              <c:numCache>
                <c:formatCode>General</c:formatCode>
                <c:ptCount val="2"/>
                <c:pt idx="0">
                  <c:v>100</c:v>
                </c:pt>
                <c:pt idx="1">
                  <c:v>0</c:v>
                </c:pt>
              </c:numCache>
            </c:numRef>
          </c:val>
          <c:extLst>
            <c:ext xmlns:c16="http://schemas.microsoft.com/office/drawing/2014/chart" uri="{C3380CC4-5D6E-409C-BE32-E72D297353CC}">
              <c16:uniqueId val="{00000004-8FF2-47BD-AD04-3335841D1103}"/>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online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Report_201905.xlsx]Sheet1'!$A$40</c:f>
              <c:strCache>
                <c:ptCount val="1"/>
                <c:pt idx="0">
                  <c:v>Films : Online</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884-41FB-A564-C60E6A9D7BDB}"/>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E884-41FB-A564-C60E6A9D7BDB}"/>
              </c:ext>
            </c:extLst>
          </c:dPt>
          <c:cat>
            <c:strRef>
              <c:f>'[Metrics Highlight Report_201905.xlsx]Sheet1'!$B$36:$C$36</c:f>
              <c:strCache>
                <c:ptCount val="2"/>
                <c:pt idx="0">
                  <c:v>Online</c:v>
                </c:pt>
                <c:pt idx="1">
                  <c:v>Not Online</c:v>
                </c:pt>
              </c:strCache>
            </c:strRef>
          </c:cat>
          <c:val>
            <c:numRef>
              <c:f>'[Metrics Highlight Report_201905.xlsx]Sheet1'!$B$40:$C$40</c:f>
              <c:numCache>
                <c:formatCode>General</c:formatCode>
                <c:ptCount val="2"/>
                <c:pt idx="0">
                  <c:v>100</c:v>
                </c:pt>
                <c:pt idx="1">
                  <c:v>0</c:v>
                </c:pt>
              </c:numCache>
            </c:numRef>
          </c:val>
          <c:extLst>
            <c:ext xmlns:c16="http://schemas.microsoft.com/office/drawing/2014/chart" uri="{C3380CC4-5D6E-409C-BE32-E72D297353CC}">
              <c16:uniqueId val="{00000004-E884-41FB-A564-C60E6A9D7BD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digitized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doughnutChart>
        <c:varyColors val="1"/>
        <c:ser>
          <c:idx val="0"/>
          <c:order val="0"/>
          <c:tx>
            <c:strRef>
              <c:f>'[Metrics Highlight Report_201905.xlsx]Sheet1'!$A$6</c:f>
              <c:strCache>
                <c:ptCount val="1"/>
                <c:pt idx="0">
                  <c:v>Videos : Digitized</c:v>
                </c:pt>
              </c:strCache>
            </c:strRef>
          </c:tx>
          <c:dPt>
            <c:idx val="0"/>
            <c:bubble3D val="0"/>
            <c:spPr>
              <a:solidFill>
                <a:srgbClr val="00B0F0"/>
              </a:solidFill>
              <a:ln w="19050">
                <a:solidFill>
                  <a:schemeClr val="lt1"/>
                </a:solidFill>
              </a:ln>
              <a:effectLst/>
            </c:spPr>
            <c:extLst>
              <c:ext xmlns:c16="http://schemas.microsoft.com/office/drawing/2014/chart" uri="{C3380CC4-5D6E-409C-BE32-E72D297353CC}">
                <c16:uniqueId val="{00000001-2FC2-4C2B-B488-14EEF14A92F1}"/>
              </c:ext>
            </c:extLst>
          </c:dPt>
          <c:dPt>
            <c:idx val="1"/>
            <c:bubble3D val="0"/>
            <c:spPr>
              <a:solidFill>
                <a:schemeClr val="bg1">
                  <a:lumMod val="65000"/>
                </a:schemeClr>
              </a:solidFill>
              <a:ln w="19050">
                <a:solidFill>
                  <a:schemeClr val="lt1"/>
                </a:solidFill>
              </a:ln>
              <a:effectLst/>
            </c:spPr>
            <c:extLst>
              <c:ext xmlns:c16="http://schemas.microsoft.com/office/drawing/2014/chart" uri="{C3380CC4-5D6E-409C-BE32-E72D297353CC}">
                <c16:uniqueId val="{00000003-2FC2-4C2B-B488-14EEF14A92F1}"/>
              </c:ext>
            </c:extLst>
          </c:dPt>
          <c:cat>
            <c:strRef>
              <c:f>'[Metrics Highlight Report_201905.xlsx]Sheet1'!$B$1:$C$1</c:f>
              <c:strCache>
                <c:ptCount val="2"/>
                <c:pt idx="0">
                  <c:v>Digitized</c:v>
                </c:pt>
                <c:pt idx="1">
                  <c:v>Not Digitized</c:v>
                </c:pt>
              </c:strCache>
            </c:strRef>
          </c:cat>
          <c:val>
            <c:numRef>
              <c:f>'[Metrics Highlight Report_201905.xlsx]Sheet1'!$B$6:$C$6</c:f>
              <c:numCache>
                <c:formatCode>General</c:formatCode>
                <c:ptCount val="2"/>
                <c:pt idx="0">
                  <c:v>100</c:v>
                </c:pt>
                <c:pt idx="1">
                  <c:v>0</c:v>
                </c:pt>
              </c:numCache>
            </c:numRef>
          </c:val>
          <c:extLst>
            <c:ext xmlns:c16="http://schemas.microsoft.com/office/drawing/2014/chart" uri="{C3380CC4-5D6E-409C-BE32-E72D297353CC}">
              <c16:uniqueId val="{00000004-2FC2-4C2B-B488-14EEF14A92F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1CC4D0-A59B-40D0-9EB5-B2B710F7299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CA"/>
        </a:p>
      </dgm:t>
    </dgm:pt>
    <dgm:pt modelId="{D8F298B6-9626-4787-9EF5-69ECB75ECE24}">
      <dgm:prSet phldrT="[Text]"/>
      <dgm:spPr>
        <a:solidFill>
          <a:schemeClr val="bg1"/>
        </a:solidFill>
        <a:ln>
          <a:solidFill>
            <a:schemeClr val="tx1">
              <a:lumMod val="85000"/>
              <a:lumOff val="15000"/>
            </a:schemeClr>
          </a:solidFill>
        </a:ln>
      </dgm:spPr>
      <dgm:t>
        <a:bodyPr/>
        <a:lstStyle/>
        <a:p>
          <a:r>
            <a:rPr lang="en-US" dirty="0">
              <a:solidFill>
                <a:schemeClr val="tx1">
                  <a:lumMod val="85000"/>
                  <a:lumOff val="15000"/>
                </a:schemeClr>
              </a:solidFill>
            </a:rPr>
            <a:t>Chief Information Officer</a:t>
          </a:r>
          <a:br>
            <a:rPr lang="en-US" dirty="0">
              <a:solidFill>
                <a:schemeClr val="tx1">
                  <a:lumMod val="85000"/>
                  <a:lumOff val="15000"/>
                </a:schemeClr>
              </a:solidFill>
            </a:rPr>
          </a:br>
          <a:r>
            <a:rPr lang="en-US" dirty="0">
              <a:solidFill>
                <a:schemeClr val="tx1">
                  <a:lumMod val="85000"/>
                  <a:lumOff val="15000"/>
                </a:schemeClr>
              </a:solidFill>
            </a:rPr>
            <a:t>(Chair)</a:t>
          </a:r>
          <a:endParaRPr lang="en-CA" dirty="0">
            <a:solidFill>
              <a:schemeClr val="tx1">
                <a:lumMod val="85000"/>
                <a:lumOff val="15000"/>
              </a:schemeClr>
            </a:solidFill>
          </a:endParaRPr>
        </a:p>
      </dgm:t>
    </dgm:pt>
    <dgm:pt modelId="{277ECE22-D37F-4170-8488-57E9BD1322A6}" type="parTrans" cxnId="{8FA55AE2-F8B9-485B-A23F-15FA3311ED79}">
      <dgm:prSet/>
      <dgm:spPr/>
      <dgm:t>
        <a:bodyPr/>
        <a:lstStyle/>
        <a:p>
          <a:endParaRPr lang="en-CA"/>
        </a:p>
      </dgm:t>
    </dgm:pt>
    <dgm:pt modelId="{DDA61DE2-4332-446B-BBBE-1E5DF92000E4}" type="sibTrans" cxnId="{8FA55AE2-F8B9-485B-A23F-15FA3311ED79}">
      <dgm:prSet/>
      <dgm:spPr/>
      <dgm:t>
        <a:bodyPr/>
        <a:lstStyle/>
        <a:p>
          <a:endParaRPr lang="en-CA"/>
        </a:p>
      </dgm:t>
    </dgm:pt>
    <dgm:pt modelId="{71A7924F-C778-4B7B-A581-E77DCCC19635}" type="asst">
      <dgm:prSet phldrT="[Text]"/>
      <dgm:spPr>
        <a:solidFill>
          <a:schemeClr val="bg1"/>
        </a:solidFill>
        <a:ln>
          <a:solidFill>
            <a:schemeClr val="tx1">
              <a:lumMod val="85000"/>
              <a:lumOff val="15000"/>
            </a:schemeClr>
          </a:solidFill>
        </a:ln>
      </dgm:spPr>
      <dgm:t>
        <a:bodyPr/>
        <a:lstStyle/>
        <a:p>
          <a:r>
            <a:rPr lang="en-US" dirty="0">
              <a:solidFill>
                <a:schemeClr val="tx1">
                  <a:lumMod val="85000"/>
                  <a:lumOff val="15000"/>
                </a:schemeClr>
              </a:solidFill>
            </a:rPr>
            <a:t>Chief Archivist</a:t>
          </a:r>
          <a:endParaRPr lang="en-CA" dirty="0">
            <a:solidFill>
              <a:schemeClr val="tx1">
                <a:lumMod val="85000"/>
                <a:lumOff val="15000"/>
              </a:schemeClr>
            </a:solidFill>
          </a:endParaRPr>
        </a:p>
      </dgm:t>
    </dgm:pt>
    <dgm:pt modelId="{E1D15EB4-BC42-4489-AE2B-B69E7FD399A0}" type="parTrans" cxnId="{F79D6EBA-3726-405A-84C6-A94C70293637}">
      <dgm:prSet/>
      <dgm:spPr>
        <a:ln>
          <a:solidFill>
            <a:schemeClr val="tx1">
              <a:lumMod val="75000"/>
              <a:lumOff val="25000"/>
            </a:schemeClr>
          </a:solidFill>
        </a:ln>
      </dgm:spPr>
      <dgm:t>
        <a:bodyPr/>
        <a:lstStyle/>
        <a:p>
          <a:endParaRPr lang="en-CA"/>
        </a:p>
      </dgm:t>
    </dgm:pt>
    <dgm:pt modelId="{C84330A1-8111-4E62-99E3-C7BB00807B84}" type="sibTrans" cxnId="{F79D6EBA-3726-405A-84C6-A94C70293637}">
      <dgm:prSet/>
      <dgm:spPr/>
      <dgm:t>
        <a:bodyPr/>
        <a:lstStyle/>
        <a:p>
          <a:endParaRPr lang="en-CA"/>
        </a:p>
      </dgm:t>
    </dgm:pt>
    <dgm:pt modelId="{A2711E04-93BE-46D5-87CB-1414BF69032A}">
      <dgm:prSet phldrT="[Text]"/>
      <dgm:spPr>
        <a:solidFill>
          <a:schemeClr val="bg1"/>
        </a:solidFill>
        <a:ln>
          <a:solidFill>
            <a:schemeClr val="tx1">
              <a:lumMod val="85000"/>
              <a:lumOff val="15000"/>
            </a:schemeClr>
          </a:solidFill>
        </a:ln>
      </dgm:spPr>
      <dgm:t>
        <a:bodyPr/>
        <a:lstStyle/>
        <a:p>
          <a:r>
            <a:rPr lang="en-US" dirty="0">
              <a:solidFill>
                <a:schemeClr val="tx1">
                  <a:lumMod val="85000"/>
                  <a:lumOff val="15000"/>
                </a:schemeClr>
              </a:solidFill>
            </a:rPr>
            <a:t>Director, Division of Public Information</a:t>
          </a:r>
          <a:endParaRPr lang="en-CA" dirty="0">
            <a:solidFill>
              <a:schemeClr val="tx1">
                <a:lumMod val="85000"/>
                <a:lumOff val="15000"/>
              </a:schemeClr>
            </a:solidFill>
          </a:endParaRPr>
        </a:p>
      </dgm:t>
    </dgm:pt>
    <dgm:pt modelId="{6EEB9C65-8459-4E40-8423-893FCACFDB33}" type="parTrans" cxnId="{D7D8B5A8-F831-46AC-A7D4-9D7B4146D1F6}">
      <dgm:prSet/>
      <dgm:spPr>
        <a:ln>
          <a:solidFill>
            <a:schemeClr val="bg2">
              <a:lumMod val="25000"/>
            </a:schemeClr>
          </a:solidFill>
        </a:ln>
      </dgm:spPr>
      <dgm:t>
        <a:bodyPr/>
        <a:lstStyle/>
        <a:p>
          <a:endParaRPr lang="en-CA"/>
        </a:p>
      </dgm:t>
    </dgm:pt>
    <dgm:pt modelId="{95CCDF8C-DAB1-46A0-9293-264B8F8AEE52}" type="sibTrans" cxnId="{D7D8B5A8-F831-46AC-A7D4-9D7B4146D1F6}">
      <dgm:prSet/>
      <dgm:spPr/>
      <dgm:t>
        <a:bodyPr/>
        <a:lstStyle/>
        <a:p>
          <a:endParaRPr lang="en-CA"/>
        </a:p>
      </dgm:t>
    </dgm:pt>
    <dgm:pt modelId="{7B345D68-1717-42E5-AEFE-1BF80BC3FAB3}">
      <dgm:prSet phldrT="[Text]"/>
      <dgm:spPr>
        <a:solidFill>
          <a:schemeClr val="bg1"/>
        </a:solidFill>
        <a:ln>
          <a:solidFill>
            <a:schemeClr val="tx1">
              <a:lumMod val="85000"/>
              <a:lumOff val="15000"/>
            </a:schemeClr>
          </a:solidFill>
        </a:ln>
      </dgm:spPr>
      <dgm:t>
        <a:bodyPr/>
        <a:lstStyle/>
        <a:p>
          <a:r>
            <a:rPr lang="en-US" dirty="0" err="1">
              <a:solidFill>
                <a:schemeClr val="tx1">
                  <a:lumMod val="85000"/>
                  <a:lumOff val="15000"/>
                </a:schemeClr>
              </a:solidFill>
            </a:rPr>
            <a:t>Programme</a:t>
          </a:r>
          <a:r>
            <a:rPr lang="en-US" dirty="0">
              <a:solidFill>
                <a:schemeClr val="tx1">
                  <a:lumMod val="85000"/>
                  <a:lumOff val="15000"/>
                </a:schemeClr>
              </a:solidFill>
            </a:rPr>
            <a:t> Specialist, Memory of the World</a:t>
          </a:r>
          <a:endParaRPr lang="en-CA" dirty="0">
            <a:solidFill>
              <a:schemeClr val="tx1">
                <a:lumMod val="85000"/>
                <a:lumOff val="15000"/>
              </a:schemeClr>
            </a:solidFill>
          </a:endParaRPr>
        </a:p>
      </dgm:t>
    </dgm:pt>
    <dgm:pt modelId="{6DC27436-CF1B-4144-AF1B-6F2690D568E8}" type="parTrans" cxnId="{C70D0A60-F0D3-4B5B-A36C-83ADEEA7E235}">
      <dgm:prSet/>
      <dgm:spPr>
        <a:ln>
          <a:solidFill>
            <a:schemeClr val="tx1">
              <a:lumMod val="75000"/>
              <a:lumOff val="25000"/>
            </a:schemeClr>
          </a:solidFill>
        </a:ln>
      </dgm:spPr>
      <dgm:t>
        <a:bodyPr/>
        <a:lstStyle/>
        <a:p>
          <a:endParaRPr lang="en-CA"/>
        </a:p>
      </dgm:t>
    </dgm:pt>
    <dgm:pt modelId="{D1B8AA21-04D1-41F2-BD00-E62DFABE9B23}" type="sibTrans" cxnId="{C70D0A60-F0D3-4B5B-A36C-83ADEEA7E235}">
      <dgm:prSet/>
      <dgm:spPr/>
      <dgm:t>
        <a:bodyPr/>
        <a:lstStyle/>
        <a:p>
          <a:endParaRPr lang="en-CA"/>
        </a:p>
      </dgm:t>
    </dgm:pt>
    <dgm:pt modelId="{772ADDF9-7E90-4433-9598-B2E5075C499F}">
      <dgm:prSet phldrT="[Text]"/>
      <dgm:spPr>
        <a:solidFill>
          <a:schemeClr val="bg1"/>
        </a:solidFill>
        <a:ln>
          <a:solidFill>
            <a:schemeClr val="tx1">
              <a:lumMod val="85000"/>
              <a:lumOff val="15000"/>
            </a:schemeClr>
          </a:solidFill>
        </a:ln>
      </dgm:spPr>
      <dgm:t>
        <a:bodyPr/>
        <a:lstStyle/>
        <a:p>
          <a:r>
            <a:rPr lang="en-US" dirty="0">
              <a:solidFill>
                <a:schemeClr val="tx1">
                  <a:lumMod val="85000"/>
                  <a:lumOff val="15000"/>
                </a:schemeClr>
              </a:solidFill>
            </a:rPr>
            <a:t>Vendor Representative</a:t>
          </a:r>
          <a:endParaRPr lang="en-CA" dirty="0">
            <a:solidFill>
              <a:schemeClr val="tx1">
                <a:lumMod val="85000"/>
                <a:lumOff val="15000"/>
              </a:schemeClr>
            </a:solidFill>
          </a:endParaRPr>
        </a:p>
      </dgm:t>
    </dgm:pt>
    <dgm:pt modelId="{7D42B11F-F544-49AB-AFD5-D5C7DED748C8}" type="parTrans" cxnId="{B4EDC48F-93B4-4ED2-8E4B-080466C5F1E2}">
      <dgm:prSet/>
      <dgm:spPr>
        <a:ln>
          <a:solidFill>
            <a:schemeClr val="bg2">
              <a:lumMod val="25000"/>
            </a:schemeClr>
          </a:solidFill>
        </a:ln>
      </dgm:spPr>
      <dgm:t>
        <a:bodyPr/>
        <a:lstStyle/>
        <a:p>
          <a:endParaRPr lang="en-CA"/>
        </a:p>
      </dgm:t>
    </dgm:pt>
    <dgm:pt modelId="{835298D6-9B27-4C81-8174-2177FFA4A0B5}" type="sibTrans" cxnId="{B4EDC48F-93B4-4ED2-8E4B-080466C5F1E2}">
      <dgm:prSet/>
      <dgm:spPr/>
      <dgm:t>
        <a:bodyPr/>
        <a:lstStyle/>
        <a:p>
          <a:endParaRPr lang="en-CA"/>
        </a:p>
      </dgm:t>
    </dgm:pt>
    <dgm:pt modelId="{6351C1F2-6705-40C8-840A-6CD3516FD88A}" type="pres">
      <dgm:prSet presAssocID="{7B1CC4D0-A59B-40D0-9EB5-B2B710F72994}" presName="hierChild1" presStyleCnt="0">
        <dgm:presLayoutVars>
          <dgm:orgChart val="1"/>
          <dgm:chPref val="1"/>
          <dgm:dir/>
          <dgm:animOne val="branch"/>
          <dgm:animLvl val="lvl"/>
          <dgm:resizeHandles/>
        </dgm:presLayoutVars>
      </dgm:prSet>
      <dgm:spPr/>
      <dgm:t>
        <a:bodyPr/>
        <a:lstStyle/>
        <a:p>
          <a:endParaRPr lang="en-US"/>
        </a:p>
      </dgm:t>
    </dgm:pt>
    <dgm:pt modelId="{5E469EE1-4382-4A77-AC88-541061108A87}" type="pres">
      <dgm:prSet presAssocID="{D8F298B6-9626-4787-9EF5-69ECB75ECE24}" presName="hierRoot1" presStyleCnt="0">
        <dgm:presLayoutVars>
          <dgm:hierBranch val="init"/>
        </dgm:presLayoutVars>
      </dgm:prSet>
      <dgm:spPr/>
    </dgm:pt>
    <dgm:pt modelId="{97527F92-7E9F-433B-9F62-7A4E500A61B7}" type="pres">
      <dgm:prSet presAssocID="{D8F298B6-9626-4787-9EF5-69ECB75ECE24}" presName="rootComposite1" presStyleCnt="0"/>
      <dgm:spPr/>
    </dgm:pt>
    <dgm:pt modelId="{24F54FC7-FFB0-4E7B-89A6-40710CB0227F}" type="pres">
      <dgm:prSet presAssocID="{D8F298B6-9626-4787-9EF5-69ECB75ECE24}" presName="rootText1" presStyleLbl="node0" presStyleIdx="0" presStyleCnt="1" custScaleX="131272">
        <dgm:presLayoutVars>
          <dgm:chPref val="3"/>
        </dgm:presLayoutVars>
      </dgm:prSet>
      <dgm:spPr/>
      <dgm:t>
        <a:bodyPr/>
        <a:lstStyle/>
        <a:p>
          <a:endParaRPr lang="en-US"/>
        </a:p>
      </dgm:t>
    </dgm:pt>
    <dgm:pt modelId="{8CC31401-9840-4E09-8355-056EE0D7B6FE}" type="pres">
      <dgm:prSet presAssocID="{D8F298B6-9626-4787-9EF5-69ECB75ECE24}" presName="rootConnector1" presStyleLbl="node1" presStyleIdx="0" presStyleCnt="0"/>
      <dgm:spPr/>
      <dgm:t>
        <a:bodyPr/>
        <a:lstStyle/>
        <a:p>
          <a:endParaRPr lang="en-US"/>
        </a:p>
      </dgm:t>
    </dgm:pt>
    <dgm:pt modelId="{5C2FED79-437B-4635-BE35-09F02160D95A}" type="pres">
      <dgm:prSet presAssocID="{D8F298B6-9626-4787-9EF5-69ECB75ECE24}" presName="hierChild2" presStyleCnt="0"/>
      <dgm:spPr/>
    </dgm:pt>
    <dgm:pt modelId="{B01B3409-C3A0-482C-B2EF-E79ACBD0E04C}" type="pres">
      <dgm:prSet presAssocID="{6EEB9C65-8459-4E40-8423-893FCACFDB33}" presName="Name37" presStyleLbl="parChTrans1D2" presStyleIdx="0" presStyleCnt="4"/>
      <dgm:spPr/>
      <dgm:t>
        <a:bodyPr/>
        <a:lstStyle/>
        <a:p>
          <a:endParaRPr lang="en-US"/>
        </a:p>
      </dgm:t>
    </dgm:pt>
    <dgm:pt modelId="{5D93FDE5-7E2A-46FD-BC6E-ABB705D5A728}" type="pres">
      <dgm:prSet presAssocID="{A2711E04-93BE-46D5-87CB-1414BF69032A}" presName="hierRoot2" presStyleCnt="0">
        <dgm:presLayoutVars>
          <dgm:hierBranch val="init"/>
        </dgm:presLayoutVars>
      </dgm:prSet>
      <dgm:spPr/>
    </dgm:pt>
    <dgm:pt modelId="{003CFC93-0BF5-44A8-ACB0-4D38CB3562A8}" type="pres">
      <dgm:prSet presAssocID="{A2711E04-93BE-46D5-87CB-1414BF69032A}" presName="rootComposite" presStyleCnt="0"/>
      <dgm:spPr/>
    </dgm:pt>
    <dgm:pt modelId="{308C1639-8F36-482D-B01F-F40DFCF4DFF8}" type="pres">
      <dgm:prSet presAssocID="{A2711E04-93BE-46D5-87CB-1414BF69032A}" presName="rootText" presStyleLbl="node2" presStyleIdx="0" presStyleCnt="3">
        <dgm:presLayoutVars>
          <dgm:chPref val="3"/>
        </dgm:presLayoutVars>
      </dgm:prSet>
      <dgm:spPr/>
      <dgm:t>
        <a:bodyPr/>
        <a:lstStyle/>
        <a:p>
          <a:endParaRPr lang="en-US"/>
        </a:p>
      </dgm:t>
    </dgm:pt>
    <dgm:pt modelId="{7C5ECC7D-11E0-4033-B3C5-94F601196FA2}" type="pres">
      <dgm:prSet presAssocID="{A2711E04-93BE-46D5-87CB-1414BF69032A}" presName="rootConnector" presStyleLbl="node2" presStyleIdx="0" presStyleCnt="3"/>
      <dgm:spPr/>
      <dgm:t>
        <a:bodyPr/>
        <a:lstStyle/>
        <a:p>
          <a:endParaRPr lang="en-US"/>
        </a:p>
      </dgm:t>
    </dgm:pt>
    <dgm:pt modelId="{A2C4FAA1-B2C3-43C7-95A9-234F360CC12C}" type="pres">
      <dgm:prSet presAssocID="{A2711E04-93BE-46D5-87CB-1414BF69032A}" presName="hierChild4" presStyleCnt="0"/>
      <dgm:spPr/>
    </dgm:pt>
    <dgm:pt modelId="{1D3CC643-5E79-4806-A909-42FEC31565E2}" type="pres">
      <dgm:prSet presAssocID="{A2711E04-93BE-46D5-87CB-1414BF69032A}" presName="hierChild5" presStyleCnt="0"/>
      <dgm:spPr/>
    </dgm:pt>
    <dgm:pt modelId="{4DC7E9E7-8D06-4B91-A986-0D62D68B62F0}" type="pres">
      <dgm:prSet presAssocID="{6DC27436-CF1B-4144-AF1B-6F2690D568E8}" presName="Name37" presStyleLbl="parChTrans1D2" presStyleIdx="1" presStyleCnt="4"/>
      <dgm:spPr/>
      <dgm:t>
        <a:bodyPr/>
        <a:lstStyle/>
        <a:p>
          <a:endParaRPr lang="en-US"/>
        </a:p>
      </dgm:t>
    </dgm:pt>
    <dgm:pt modelId="{68788E69-1716-4550-9C77-E435713ECD5F}" type="pres">
      <dgm:prSet presAssocID="{7B345D68-1717-42E5-AEFE-1BF80BC3FAB3}" presName="hierRoot2" presStyleCnt="0">
        <dgm:presLayoutVars>
          <dgm:hierBranch val="init"/>
        </dgm:presLayoutVars>
      </dgm:prSet>
      <dgm:spPr/>
    </dgm:pt>
    <dgm:pt modelId="{47EDD030-D20B-4EA0-AEB1-29538890FF31}" type="pres">
      <dgm:prSet presAssocID="{7B345D68-1717-42E5-AEFE-1BF80BC3FAB3}" presName="rootComposite" presStyleCnt="0"/>
      <dgm:spPr/>
    </dgm:pt>
    <dgm:pt modelId="{3EDE6733-8E99-44FB-9364-D3BC6B4B9CE7}" type="pres">
      <dgm:prSet presAssocID="{7B345D68-1717-42E5-AEFE-1BF80BC3FAB3}" presName="rootText" presStyleLbl="node2" presStyleIdx="1" presStyleCnt="3">
        <dgm:presLayoutVars>
          <dgm:chPref val="3"/>
        </dgm:presLayoutVars>
      </dgm:prSet>
      <dgm:spPr/>
      <dgm:t>
        <a:bodyPr/>
        <a:lstStyle/>
        <a:p>
          <a:endParaRPr lang="en-US"/>
        </a:p>
      </dgm:t>
    </dgm:pt>
    <dgm:pt modelId="{D289B1C6-AB68-40BC-A624-41215CC5DC5B}" type="pres">
      <dgm:prSet presAssocID="{7B345D68-1717-42E5-AEFE-1BF80BC3FAB3}" presName="rootConnector" presStyleLbl="node2" presStyleIdx="1" presStyleCnt="3"/>
      <dgm:spPr/>
      <dgm:t>
        <a:bodyPr/>
        <a:lstStyle/>
        <a:p>
          <a:endParaRPr lang="en-US"/>
        </a:p>
      </dgm:t>
    </dgm:pt>
    <dgm:pt modelId="{469030E4-4EA3-4E11-85A3-6C706DB0B29B}" type="pres">
      <dgm:prSet presAssocID="{7B345D68-1717-42E5-AEFE-1BF80BC3FAB3}" presName="hierChild4" presStyleCnt="0"/>
      <dgm:spPr/>
    </dgm:pt>
    <dgm:pt modelId="{1C10A06D-AFF9-4311-B5BB-6FA107AF8B1A}" type="pres">
      <dgm:prSet presAssocID="{7B345D68-1717-42E5-AEFE-1BF80BC3FAB3}" presName="hierChild5" presStyleCnt="0"/>
      <dgm:spPr/>
    </dgm:pt>
    <dgm:pt modelId="{1C7D5CC5-092A-4757-8ECA-43CA2DF5D29F}" type="pres">
      <dgm:prSet presAssocID="{7D42B11F-F544-49AB-AFD5-D5C7DED748C8}" presName="Name37" presStyleLbl="parChTrans1D2" presStyleIdx="2" presStyleCnt="4"/>
      <dgm:spPr/>
      <dgm:t>
        <a:bodyPr/>
        <a:lstStyle/>
        <a:p>
          <a:endParaRPr lang="en-US"/>
        </a:p>
      </dgm:t>
    </dgm:pt>
    <dgm:pt modelId="{0EE32CA7-DED9-45D6-B5DD-9FB677A83BCE}" type="pres">
      <dgm:prSet presAssocID="{772ADDF9-7E90-4433-9598-B2E5075C499F}" presName="hierRoot2" presStyleCnt="0">
        <dgm:presLayoutVars>
          <dgm:hierBranch val="init"/>
        </dgm:presLayoutVars>
      </dgm:prSet>
      <dgm:spPr/>
    </dgm:pt>
    <dgm:pt modelId="{E5B15D23-28BC-4803-BDEA-83E561891064}" type="pres">
      <dgm:prSet presAssocID="{772ADDF9-7E90-4433-9598-B2E5075C499F}" presName="rootComposite" presStyleCnt="0"/>
      <dgm:spPr/>
    </dgm:pt>
    <dgm:pt modelId="{12B13B3C-D748-4BC9-82B9-A2DFE3ABCDE4}" type="pres">
      <dgm:prSet presAssocID="{772ADDF9-7E90-4433-9598-B2E5075C499F}" presName="rootText" presStyleLbl="node2" presStyleIdx="2" presStyleCnt="3">
        <dgm:presLayoutVars>
          <dgm:chPref val="3"/>
        </dgm:presLayoutVars>
      </dgm:prSet>
      <dgm:spPr/>
      <dgm:t>
        <a:bodyPr/>
        <a:lstStyle/>
        <a:p>
          <a:endParaRPr lang="en-US"/>
        </a:p>
      </dgm:t>
    </dgm:pt>
    <dgm:pt modelId="{ADE5985D-D1FC-4EE7-BA55-6E6EE1BCD4C4}" type="pres">
      <dgm:prSet presAssocID="{772ADDF9-7E90-4433-9598-B2E5075C499F}" presName="rootConnector" presStyleLbl="node2" presStyleIdx="2" presStyleCnt="3"/>
      <dgm:spPr/>
      <dgm:t>
        <a:bodyPr/>
        <a:lstStyle/>
        <a:p>
          <a:endParaRPr lang="en-US"/>
        </a:p>
      </dgm:t>
    </dgm:pt>
    <dgm:pt modelId="{5661AE08-D2A7-44FC-BC6E-4C555EFF9D74}" type="pres">
      <dgm:prSet presAssocID="{772ADDF9-7E90-4433-9598-B2E5075C499F}" presName="hierChild4" presStyleCnt="0"/>
      <dgm:spPr/>
    </dgm:pt>
    <dgm:pt modelId="{F21CCF16-4A75-4EC8-A34F-CCD0CF7EBC47}" type="pres">
      <dgm:prSet presAssocID="{772ADDF9-7E90-4433-9598-B2E5075C499F}" presName="hierChild5" presStyleCnt="0"/>
      <dgm:spPr/>
    </dgm:pt>
    <dgm:pt modelId="{F78E58B6-5692-4DF0-AD85-571AB7C65A91}" type="pres">
      <dgm:prSet presAssocID="{D8F298B6-9626-4787-9EF5-69ECB75ECE24}" presName="hierChild3" presStyleCnt="0"/>
      <dgm:spPr/>
    </dgm:pt>
    <dgm:pt modelId="{53A177F1-A2CF-4703-8868-2FB0ECD37449}" type="pres">
      <dgm:prSet presAssocID="{E1D15EB4-BC42-4489-AE2B-B69E7FD399A0}" presName="Name111" presStyleLbl="parChTrans1D2" presStyleIdx="3" presStyleCnt="4"/>
      <dgm:spPr/>
      <dgm:t>
        <a:bodyPr/>
        <a:lstStyle/>
        <a:p>
          <a:endParaRPr lang="en-US"/>
        </a:p>
      </dgm:t>
    </dgm:pt>
    <dgm:pt modelId="{9B1A3530-180B-41CD-9BFC-9316E1D2BE42}" type="pres">
      <dgm:prSet presAssocID="{71A7924F-C778-4B7B-A581-E77DCCC19635}" presName="hierRoot3" presStyleCnt="0">
        <dgm:presLayoutVars>
          <dgm:hierBranch val="init"/>
        </dgm:presLayoutVars>
      </dgm:prSet>
      <dgm:spPr/>
    </dgm:pt>
    <dgm:pt modelId="{F30BDA64-6DE0-4C19-B987-DE4F8D1B6374}" type="pres">
      <dgm:prSet presAssocID="{71A7924F-C778-4B7B-A581-E77DCCC19635}" presName="rootComposite3" presStyleCnt="0"/>
      <dgm:spPr/>
    </dgm:pt>
    <dgm:pt modelId="{13FFF6EE-740E-45BC-8159-AB791F3A144C}" type="pres">
      <dgm:prSet presAssocID="{71A7924F-C778-4B7B-A581-E77DCCC19635}" presName="rootText3" presStyleLbl="asst1" presStyleIdx="0" presStyleCnt="1">
        <dgm:presLayoutVars>
          <dgm:chPref val="3"/>
        </dgm:presLayoutVars>
      </dgm:prSet>
      <dgm:spPr/>
      <dgm:t>
        <a:bodyPr/>
        <a:lstStyle/>
        <a:p>
          <a:endParaRPr lang="en-US"/>
        </a:p>
      </dgm:t>
    </dgm:pt>
    <dgm:pt modelId="{D4D28AC8-34A3-45DE-9012-BEBCC6DA8E39}" type="pres">
      <dgm:prSet presAssocID="{71A7924F-C778-4B7B-A581-E77DCCC19635}" presName="rootConnector3" presStyleLbl="asst1" presStyleIdx="0" presStyleCnt="1"/>
      <dgm:spPr/>
      <dgm:t>
        <a:bodyPr/>
        <a:lstStyle/>
        <a:p>
          <a:endParaRPr lang="en-US"/>
        </a:p>
      </dgm:t>
    </dgm:pt>
    <dgm:pt modelId="{5A188262-B178-4BCD-B61E-024369203864}" type="pres">
      <dgm:prSet presAssocID="{71A7924F-C778-4B7B-A581-E77DCCC19635}" presName="hierChild6" presStyleCnt="0"/>
      <dgm:spPr/>
    </dgm:pt>
    <dgm:pt modelId="{EB3E6693-DC66-4D15-9E2E-EDC2CC7BCCCE}" type="pres">
      <dgm:prSet presAssocID="{71A7924F-C778-4B7B-A581-E77DCCC19635}" presName="hierChild7" presStyleCnt="0"/>
      <dgm:spPr/>
    </dgm:pt>
  </dgm:ptLst>
  <dgm:cxnLst>
    <dgm:cxn modelId="{74BC7710-9693-4752-80C9-3C3D079742C4}" type="presOf" srcId="{D8F298B6-9626-4787-9EF5-69ECB75ECE24}" destId="{8CC31401-9840-4E09-8355-056EE0D7B6FE}" srcOrd="1" destOrd="0" presId="urn:microsoft.com/office/officeart/2005/8/layout/orgChart1"/>
    <dgm:cxn modelId="{09990748-EA3C-4E51-B435-34DA2C9CCF3C}" type="presOf" srcId="{772ADDF9-7E90-4433-9598-B2E5075C499F}" destId="{ADE5985D-D1FC-4EE7-BA55-6E6EE1BCD4C4}" srcOrd="1" destOrd="0" presId="urn:microsoft.com/office/officeart/2005/8/layout/orgChart1"/>
    <dgm:cxn modelId="{9A6B7666-A57E-4C92-9BBB-576E88A5A5BB}" type="presOf" srcId="{6DC27436-CF1B-4144-AF1B-6F2690D568E8}" destId="{4DC7E9E7-8D06-4B91-A986-0D62D68B62F0}" srcOrd="0" destOrd="0" presId="urn:microsoft.com/office/officeart/2005/8/layout/orgChart1"/>
    <dgm:cxn modelId="{2DE094F0-F231-4ECB-9CAD-7D67FD734327}" type="presOf" srcId="{7B345D68-1717-42E5-AEFE-1BF80BC3FAB3}" destId="{3EDE6733-8E99-44FB-9364-D3BC6B4B9CE7}" srcOrd="0" destOrd="0" presId="urn:microsoft.com/office/officeart/2005/8/layout/orgChart1"/>
    <dgm:cxn modelId="{2ED3DF7D-7CAB-44EC-BE52-3944EE0CB0CD}" type="presOf" srcId="{E1D15EB4-BC42-4489-AE2B-B69E7FD399A0}" destId="{53A177F1-A2CF-4703-8868-2FB0ECD37449}" srcOrd="0" destOrd="0" presId="urn:microsoft.com/office/officeart/2005/8/layout/orgChart1"/>
    <dgm:cxn modelId="{C226980D-FFA4-4A30-8043-61B4AD2BCFA9}" type="presOf" srcId="{6EEB9C65-8459-4E40-8423-893FCACFDB33}" destId="{B01B3409-C3A0-482C-B2EF-E79ACBD0E04C}" srcOrd="0" destOrd="0" presId="urn:microsoft.com/office/officeart/2005/8/layout/orgChart1"/>
    <dgm:cxn modelId="{2BE564D3-124C-49EF-86FE-32A4B4D80DBD}" type="presOf" srcId="{71A7924F-C778-4B7B-A581-E77DCCC19635}" destId="{13FFF6EE-740E-45BC-8159-AB791F3A144C}" srcOrd="0" destOrd="0" presId="urn:microsoft.com/office/officeart/2005/8/layout/orgChart1"/>
    <dgm:cxn modelId="{38BFFEC8-E422-4F74-9D34-17A4CA1F97FF}" type="presOf" srcId="{7B1CC4D0-A59B-40D0-9EB5-B2B710F72994}" destId="{6351C1F2-6705-40C8-840A-6CD3516FD88A}" srcOrd="0" destOrd="0" presId="urn:microsoft.com/office/officeart/2005/8/layout/orgChart1"/>
    <dgm:cxn modelId="{8FA55AE2-F8B9-485B-A23F-15FA3311ED79}" srcId="{7B1CC4D0-A59B-40D0-9EB5-B2B710F72994}" destId="{D8F298B6-9626-4787-9EF5-69ECB75ECE24}" srcOrd="0" destOrd="0" parTransId="{277ECE22-D37F-4170-8488-57E9BD1322A6}" sibTransId="{DDA61DE2-4332-446B-BBBE-1E5DF92000E4}"/>
    <dgm:cxn modelId="{F38D64B1-B2DC-4088-A28F-7A87A998A180}" type="presOf" srcId="{D8F298B6-9626-4787-9EF5-69ECB75ECE24}" destId="{24F54FC7-FFB0-4E7B-89A6-40710CB0227F}" srcOrd="0" destOrd="0" presId="urn:microsoft.com/office/officeart/2005/8/layout/orgChart1"/>
    <dgm:cxn modelId="{C70D0A60-F0D3-4B5B-A36C-83ADEEA7E235}" srcId="{D8F298B6-9626-4787-9EF5-69ECB75ECE24}" destId="{7B345D68-1717-42E5-AEFE-1BF80BC3FAB3}" srcOrd="2" destOrd="0" parTransId="{6DC27436-CF1B-4144-AF1B-6F2690D568E8}" sibTransId="{D1B8AA21-04D1-41F2-BD00-E62DFABE9B23}"/>
    <dgm:cxn modelId="{462971E4-A1D8-4BB5-9E64-3C4EAC4084E5}" type="presOf" srcId="{7B345D68-1717-42E5-AEFE-1BF80BC3FAB3}" destId="{D289B1C6-AB68-40BC-A624-41215CC5DC5B}" srcOrd="1" destOrd="0" presId="urn:microsoft.com/office/officeart/2005/8/layout/orgChart1"/>
    <dgm:cxn modelId="{6D59232A-8ECE-415A-B2D4-78B3B7FB848F}" type="presOf" srcId="{7D42B11F-F544-49AB-AFD5-D5C7DED748C8}" destId="{1C7D5CC5-092A-4757-8ECA-43CA2DF5D29F}" srcOrd="0" destOrd="0" presId="urn:microsoft.com/office/officeart/2005/8/layout/orgChart1"/>
    <dgm:cxn modelId="{5EAFAFAF-A36F-42E3-A026-BED1387FFA86}" type="presOf" srcId="{772ADDF9-7E90-4433-9598-B2E5075C499F}" destId="{12B13B3C-D748-4BC9-82B9-A2DFE3ABCDE4}" srcOrd="0" destOrd="0" presId="urn:microsoft.com/office/officeart/2005/8/layout/orgChart1"/>
    <dgm:cxn modelId="{F79D6EBA-3726-405A-84C6-A94C70293637}" srcId="{D8F298B6-9626-4787-9EF5-69ECB75ECE24}" destId="{71A7924F-C778-4B7B-A581-E77DCCC19635}" srcOrd="0" destOrd="0" parTransId="{E1D15EB4-BC42-4489-AE2B-B69E7FD399A0}" sibTransId="{C84330A1-8111-4E62-99E3-C7BB00807B84}"/>
    <dgm:cxn modelId="{94206EC6-A9E5-4057-8634-FFE82710E3EE}" type="presOf" srcId="{71A7924F-C778-4B7B-A581-E77DCCC19635}" destId="{D4D28AC8-34A3-45DE-9012-BEBCC6DA8E39}" srcOrd="1" destOrd="0" presId="urn:microsoft.com/office/officeart/2005/8/layout/orgChart1"/>
    <dgm:cxn modelId="{E6A07F08-A339-407C-8838-7307B5AC5749}" type="presOf" srcId="{A2711E04-93BE-46D5-87CB-1414BF69032A}" destId="{7C5ECC7D-11E0-4033-B3C5-94F601196FA2}" srcOrd="1" destOrd="0" presId="urn:microsoft.com/office/officeart/2005/8/layout/orgChart1"/>
    <dgm:cxn modelId="{D7D8B5A8-F831-46AC-A7D4-9D7B4146D1F6}" srcId="{D8F298B6-9626-4787-9EF5-69ECB75ECE24}" destId="{A2711E04-93BE-46D5-87CB-1414BF69032A}" srcOrd="1" destOrd="0" parTransId="{6EEB9C65-8459-4E40-8423-893FCACFDB33}" sibTransId="{95CCDF8C-DAB1-46A0-9293-264B8F8AEE52}"/>
    <dgm:cxn modelId="{B4EDC48F-93B4-4ED2-8E4B-080466C5F1E2}" srcId="{D8F298B6-9626-4787-9EF5-69ECB75ECE24}" destId="{772ADDF9-7E90-4433-9598-B2E5075C499F}" srcOrd="3" destOrd="0" parTransId="{7D42B11F-F544-49AB-AFD5-D5C7DED748C8}" sibTransId="{835298D6-9B27-4C81-8174-2177FFA4A0B5}"/>
    <dgm:cxn modelId="{BE51BF77-CCDC-4A22-96FE-A2FEEB29A08C}" type="presOf" srcId="{A2711E04-93BE-46D5-87CB-1414BF69032A}" destId="{308C1639-8F36-482D-B01F-F40DFCF4DFF8}" srcOrd="0" destOrd="0" presId="urn:microsoft.com/office/officeart/2005/8/layout/orgChart1"/>
    <dgm:cxn modelId="{F28658AA-ED3E-4230-A1FD-645BE2A98741}" type="presParOf" srcId="{6351C1F2-6705-40C8-840A-6CD3516FD88A}" destId="{5E469EE1-4382-4A77-AC88-541061108A87}" srcOrd="0" destOrd="0" presId="urn:microsoft.com/office/officeart/2005/8/layout/orgChart1"/>
    <dgm:cxn modelId="{3B15E8A4-B068-4EE2-96FC-4E53A777BF63}" type="presParOf" srcId="{5E469EE1-4382-4A77-AC88-541061108A87}" destId="{97527F92-7E9F-433B-9F62-7A4E500A61B7}" srcOrd="0" destOrd="0" presId="urn:microsoft.com/office/officeart/2005/8/layout/orgChart1"/>
    <dgm:cxn modelId="{C3FEDC89-C30A-4A4E-AB9B-DBBF5B46539E}" type="presParOf" srcId="{97527F92-7E9F-433B-9F62-7A4E500A61B7}" destId="{24F54FC7-FFB0-4E7B-89A6-40710CB0227F}" srcOrd="0" destOrd="0" presId="urn:microsoft.com/office/officeart/2005/8/layout/orgChart1"/>
    <dgm:cxn modelId="{8D8C05BE-0D87-45D7-979E-CCFBC27A02C1}" type="presParOf" srcId="{97527F92-7E9F-433B-9F62-7A4E500A61B7}" destId="{8CC31401-9840-4E09-8355-056EE0D7B6FE}" srcOrd="1" destOrd="0" presId="urn:microsoft.com/office/officeart/2005/8/layout/orgChart1"/>
    <dgm:cxn modelId="{4DE8D6AE-A2CD-45CF-9DDB-6859CF6CF4F8}" type="presParOf" srcId="{5E469EE1-4382-4A77-AC88-541061108A87}" destId="{5C2FED79-437B-4635-BE35-09F02160D95A}" srcOrd="1" destOrd="0" presId="urn:microsoft.com/office/officeart/2005/8/layout/orgChart1"/>
    <dgm:cxn modelId="{440FF50A-2F58-4021-B584-947B2C192727}" type="presParOf" srcId="{5C2FED79-437B-4635-BE35-09F02160D95A}" destId="{B01B3409-C3A0-482C-B2EF-E79ACBD0E04C}" srcOrd="0" destOrd="0" presId="urn:microsoft.com/office/officeart/2005/8/layout/orgChart1"/>
    <dgm:cxn modelId="{ABFC26E7-0905-4C63-8852-6413BF954C45}" type="presParOf" srcId="{5C2FED79-437B-4635-BE35-09F02160D95A}" destId="{5D93FDE5-7E2A-46FD-BC6E-ABB705D5A728}" srcOrd="1" destOrd="0" presId="urn:microsoft.com/office/officeart/2005/8/layout/orgChart1"/>
    <dgm:cxn modelId="{EF52068C-A4A3-4694-A67D-0B822D63B79C}" type="presParOf" srcId="{5D93FDE5-7E2A-46FD-BC6E-ABB705D5A728}" destId="{003CFC93-0BF5-44A8-ACB0-4D38CB3562A8}" srcOrd="0" destOrd="0" presId="urn:microsoft.com/office/officeart/2005/8/layout/orgChart1"/>
    <dgm:cxn modelId="{D22614D4-F094-4D44-82AA-9D1A0249F6CA}" type="presParOf" srcId="{003CFC93-0BF5-44A8-ACB0-4D38CB3562A8}" destId="{308C1639-8F36-482D-B01F-F40DFCF4DFF8}" srcOrd="0" destOrd="0" presId="urn:microsoft.com/office/officeart/2005/8/layout/orgChart1"/>
    <dgm:cxn modelId="{F3D87A73-6CBA-4FD4-B59D-C644404B09CF}" type="presParOf" srcId="{003CFC93-0BF5-44A8-ACB0-4D38CB3562A8}" destId="{7C5ECC7D-11E0-4033-B3C5-94F601196FA2}" srcOrd="1" destOrd="0" presId="urn:microsoft.com/office/officeart/2005/8/layout/orgChart1"/>
    <dgm:cxn modelId="{9993E668-089F-49E3-842B-E6F55D475D71}" type="presParOf" srcId="{5D93FDE5-7E2A-46FD-BC6E-ABB705D5A728}" destId="{A2C4FAA1-B2C3-43C7-95A9-234F360CC12C}" srcOrd="1" destOrd="0" presId="urn:microsoft.com/office/officeart/2005/8/layout/orgChart1"/>
    <dgm:cxn modelId="{83E9BCBC-21FD-4C71-9989-1FF18A89144E}" type="presParOf" srcId="{5D93FDE5-7E2A-46FD-BC6E-ABB705D5A728}" destId="{1D3CC643-5E79-4806-A909-42FEC31565E2}" srcOrd="2" destOrd="0" presId="urn:microsoft.com/office/officeart/2005/8/layout/orgChart1"/>
    <dgm:cxn modelId="{B267BE41-F784-490D-B36E-140E36A7B947}" type="presParOf" srcId="{5C2FED79-437B-4635-BE35-09F02160D95A}" destId="{4DC7E9E7-8D06-4B91-A986-0D62D68B62F0}" srcOrd="2" destOrd="0" presId="urn:microsoft.com/office/officeart/2005/8/layout/orgChart1"/>
    <dgm:cxn modelId="{3CC22215-EBFA-46EE-922C-277F22134D74}" type="presParOf" srcId="{5C2FED79-437B-4635-BE35-09F02160D95A}" destId="{68788E69-1716-4550-9C77-E435713ECD5F}" srcOrd="3" destOrd="0" presId="urn:microsoft.com/office/officeart/2005/8/layout/orgChart1"/>
    <dgm:cxn modelId="{DE9714CA-623F-4008-BA39-251F4B7F1016}" type="presParOf" srcId="{68788E69-1716-4550-9C77-E435713ECD5F}" destId="{47EDD030-D20B-4EA0-AEB1-29538890FF31}" srcOrd="0" destOrd="0" presId="urn:microsoft.com/office/officeart/2005/8/layout/orgChart1"/>
    <dgm:cxn modelId="{AF52BE35-9E78-4B19-9B9F-2EAAB30E43E7}" type="presParOf" srcId="{47EDD030-D20B-4EA0-AEB1-29538890FF31}" destId="{3EDE6733-8E99-44FB-9364-D3BC6B4B9CE7}" srcOrd="0" destOrd="0" presId="urn:microsoft.com/office/officeart/2005/8/layout/orgChart1"/>
    <dgm:cxn modelId="{CE4DE868-C335-4AC3-A70A-35716349380C}" type="presParOf" srcId="{47EDD030-D20B-4EA0-AEB1-29538890FF31}" destId="{D289B1C6-AB68-40BC-A624-41215CC5DC5B}" srcOrd="1" destOrd="0" presId="urn:microsoft.com/office/officeart/2005/8/layout/orgChart1"/>
    <dgm:cxn modelId="{9D3DDDE0-07D8-42D0-A650-9A124ED770A6}" type="presParOf" srcId="{68788E69-1716-4550-9C77-E435713ECD5F}" destId="{469030E4-4EA3-4E11-85A3-6C706DB0B29B}" srcOrd="1" destOrd="0" presId="urn:microsoft.com/office/officeart/2005/8/layout/orgChart1"/>
    <dgm:cxn modelId="{E469B9CB-22BE-4E3F-B355-0574AC623053}" type="presParOf" srcId="{68788E69-1716-4550-9C77-E435713ECD5F}" destId="{1C10A06D-AFF9-4311-B5BB-6FA107AF8B1A}" srcOrd="2" destOrd="0" presId="urn:microsoft.com/office/officeart/2005/8/layout/orgChart1"/>
    <dgm:cxn modelId="{36CA0A0C-13EA-4852-830E-A5A00A190B10}" type="presParOf" srcId="{5C2FED79-437B-4635-BE35-09F02160D95A}" destId="{1C7D5CC5-092A-4757-8ECA-43CA2DF5D29F}" srcOrd="4" destOrd="0" presId="urn:microsoft.com/office/officeart/2005/8/layout/orgChart1"/>
    <dgm:cxn modelId="{6ABEF3FA-C15B-43B5-B5D5-5027D1618507}" type="presParOf" srcId="{5C2FED79-437B-4635-BE35-09F02160D95A}" destId="{0EE32CA7-DED9-45D6-B5DD-9FB677A83BCE}" srcOrd="5" destOrd="0" presId="urn:microsoft.com/office/officeart/2005/8/layout/orgChart1"/>
    <dgm:cxn modelId="{EBADABDA-B5F0-41EF-9602-4A2DCC8BEAF0}" type="presParOf" srcId="{0EE32CA7-DED9-45D6-B5DD-9FB677A83BCE}" destId="{E5B15D23-28BC-4803-BDEA-83E561891064}" srcOrd="0" destOrd="0" presId="urn:microsoft.com/office/officeart/2005/8/layout/orgChart1"/>
    <dgm:cxn modelId="{F3643C4E-E70F-469E-AD14-8618557CCE37}" type="presParOf" srcId="{E5B15D23-28BC-4803-BDEA-83E561891064}" destId="{12B13B3C-D748-4BC9-82B9-A2DFE3ABCDE4}" srcOrd="0" destOrd="0" presId="urn:microsoft.com/office/officeart/2005/8/layout/orgChart1"/>
    <dgm:cxn modelId="{A270148C-B441-4831-A531-B9DE6D054570}" type="presParOf" srcId="{E5B15D23-28BC-4803-BDEA-83E561891064}" destId="{ADE5985D-D1FC-4EE7-BA55-6E6EE1BCD4C4}" srcOrd="1" destOrd="0" presId="urn:microsoft.com/office/officeart/2005/8/layout/orgChart1"/>
    <dgm:cxn modelId="{FAE9ABD1-4502-449C-881D-E694A46DB2C8}" type="presParOf" srcId="{0EE32CA7-DED9-45D6-B5DD-9FB677A83BCE}" destId="{5661AE08-D2A7-44FC-BC6E-4C555EFF9D74}" srcOrd="1" destOrd="0" presId="urn:microsoft.com/office/officeart/2005/8/layout/orgChart1"/>
    <dgm:cxn modelId="{FF84FFA4-EB49-4849-9790-45B5DE5CEC11}" type="presParOf" srcId="{0EE32CA7-DED9-45D6-B5DD-9FB677A83BCE}" destId="{F21CCF16-4A75-4EC8-A34F-CCD0CF7EBC47}" srcOrd="2" destOrd="0" presId="urn:microsoft.com/office/officeart/2005/8/layout/orgChart1"/>
    <dgm:cxn modelId="{B3C1D75F-2DBD-42A6-987D-1D406A4AFC25}" type="presParOf" srcId="{5E469EE1-4382-4A77-AC88-541061108A87}" destId="{F78E58B6-5692-4DF0-AD85-571AB7C65A91}" srcOrd="2" destOrd="0" presId="urn:microsoft.com/office/officeart/2005/8/layout/orgChart1"/>
    <dgm:cxn modelId="{8F77F1B0-866F-4024-9178-ACCB92E7225C}" type="presParOf" srcId="{F78E58B6-5692-4DF0-AD85-571AB7C65A91}" destId="{53A177F1-A2CF-4703-8868-2FB0ECD37449}" srcOrd="0" destOrd="0" presId="urn:microsoft.com/office/officeart/2005/8/layout/orgChart1"/>
    <dgm:cxn modelId="{6A99138C-B939-4706-859A-EA1ED02FE519}" type="presParOf" srcId="{F78E58B6-5692-4DF0-AD85-571AB7C65A91}" destId="{9B1A3530-180B-41CD-9BFC-9316E1D2BE42}" srcOrd="1" destOrd="0" presId="urn:microsoft.com/office/officeart/2005/8/layout/orgChart1"/>
    <dgm:cxn modelId="{FA4DB6C8-5BC3-4DE0-BBBF-9CED939E8FEE}" type="presParOf" srcId="{9B1A3530-180B-41CD-9BFC-9316E1D2BE42}" destId="{F30BDA64-6DE0-4C19-B987-DE4F8D1B6374}" srcOrd="0" destOrd="0" presId="urn:microsoft.com/office/officeart/2005/8/layout/orgChart1"/>
    <dgm:cxn modelId="{C338B4DE-4E94-4F66-BBE3-BBE515751ED0}" type="presParOf" srcId="{F30BDA64-6DE0-4C19-B987-DE4F8D1B6374}" destId="{13FFF6EE-740E-45BC-8159-AB791F3A144C}" srcOrd="0" destOrd="0" presId="urn:microsoft.com/office/officeart/2005/8/layout/orgChart1"/>
    <dgm:cxn modelId="{12952306-6C94-4D03-B788-2A581638DB98}" type="presParOf" srcId="{F30BDA64-6DE0-4C19-B987-DE4F8D1B6374}" destId="{D4D28AC8-34A3-45DE-9012-BEBCC6DA8E39}" srcOrd="1" destOrd="0" presId="urn:microsoft.com/office/officeart/2005/8/layout/orgChart1"/>
    <dgm:cxn modelId="{FFE7D338-B9B7-4ABA-9430-AB901A219DAF}" type="presParOf" srcId="{9B1A3530-180B-41CD-9BFC-9316E1D2BE42}" destId="{5A188262-B178-4BCD-B61E-024369203864}" srcOrd="1" destOrd="0" presId="urn:microsoft.com/office/officeart/2005/8/layout/orgChart1"/>
    <dgm:cxn modelId="{55493A31-E28B-4116-963B-E1F00FD7D9E5}" type="presParOf" srcId="{9B1A3530-180B-41CD-9BFC-9316E1D2BE42}" destId="{EB3E6693-DC66-4D15-9E2E-EDC2CC7BCCC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A177F1-A2CF-4703-8868-2FB0ECD37449}">
      <dsp:nvSpPr>
        <dsp:cNvPr id="0" name=""/>
        <dsp:cNvSpPr/>
      </dsp:nvSpPr>
      <dsp:spPr>
        <a:xfrm>
          <a:off x="3126668" y="2485505"/>
          <a:ext cx="204519" cy="895988"/>
        </a:xfrm>
        <a:custGeom>
          <a:avLst/>
          <a:gdLst/>
          <a:ahLst/>
          <a:cxnLst/>
          <a:rect l="0" t="0" r="0" b="0"/>
          <a:pathLst>
            <a:path>
              <a:moveTo>
                <a:pt x="204519" y="0"/>
              </a:moveTo>
              <a:lnTo>
                <a:pt x="204519" y="895988"/>
              </a:lnTo>
              <a:lnTo>
                <a:pt x="0" y="895988"/>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1C7D5CC5-092A-4757-8ECA-43CA2DF5D29F}">
      <dsp:nvSpPr>
        <dsp:cNvPr id="0" name=""/>
        <dsp:cNvSpPr/>
      </dsp:nvSpPr>
      <dsp:spPr>
        <a:xfrm>
          <a:off x="3331187" y="2485505"/>
          <a:ext cx="2356839" cy="1791977"/>
        </a:xfrm>
        <a:custGeom>
          <a:avLst/>
          <a:gdLst/>
          <a:ahLst/>
          <a:cxnLst/>
          <a:rect l="0" t="0" r="0" b="0"/>
          <a:pathLst>
            <a:path>
              <a:moveTo>
                <a:pt x="0" y="0"/>
              </a:moveTo>
              <a:lnTo>
                <a:pt x="0" y="1587458"/>
              </a:lnTo>
              <a:lnTo>
                <a:pt x="2356839" y="1587458"/>
              </a:lnTo>
              <a:lnTo>
                <a:pt x="2356839" y="1791977"/>
              </a:lnTo>
            </a:path>
          </a:pathLst>
        </a:custGeom>
        <a:noFill/>
        <a:ln w="12700" cap="flat" cmpd="sng" algn="ctr">
          <a:solidFill>
            <a:schemeClr val="bg2">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4DC7E9E7-8D06-4B91-A986-0D62D68B62F0}">
      <dsp:nvSpPr>
        <dsp:cNvPr id="0" name=""/>
        <dsp:cNvSpPr/>
      </dsp:nvSpPr>
      <dsp:spPr>
        <a:xfrm>
          <a:off x="3285467" y="2485505"/>
          <a:ext cx="91440" cy="1791977"/>
        </a:xfrm>
        <a:custGeom>
          <a:avLst/>
          <a:gdLst/>
          <a:ahLst/>
          <a:cxnLst/>
          <a:rect l="0" t="0" r="0" b="0"/>
          <a:pathLst>
            <a:path>
              <a:moveTo>
                <a:pt x="45720" y="0"/>
              </a:moveTo>
              <a:lnTo>
                <a:pt x="45720" y="1791977"/>
              </a:lnTo>
            </a:path>
          </a:pathLst>
        </a:custGeom>
        <a:noFill/>
        <a:ln w="12700" cap="flat" cmpd="sng" algn="ctr">
          <a:solidFill>
            <a:schemeClr val="tx1">
              <a:lumMod val="75000"/>
              <a:lumOff val="25000"/>
            </a:schemeClr>
          </a:solidFill>
          <a:prstDash val="solid"/>
          <a:miter lim="800000"/>
        </a:ln>
        <a:effectLst/>
      </dsp:spPr>
      <dsp:style>
        <a:lnRef idx="2">
          <a:scrgbClr r="0" g="0" b="0"/>
        </a:lnRef>
        <a:fillRef idx="0">
          <a:scrgbClr r="0" g="0" b="0"/>
        </a:fillRef>
        <a:effectRef idx="0">
          <a:scrgbClr r="0" g="0" b="0"/>
        </a:effectRef>
        <a:fontRef idx="minor"/>
      </dsp:style>
    </dsp:sp>
    <dsp:sp modelId="{B01B3409-C3A0-482C-B2EF-E79ACBD0E04C}">
      <dsp:nvSpPr>
        <dsp:cNvPr id="0" name=""/>
        <dsp:cNvSpPr/>
      </dsp:nvSpPr>
      <dsp:spPr>
        <a:xfrm>
          <a:off x="974347" y="2485505"/>
          <a:ext cx="2356839" cy="1791977"/>
        </a:xfrm>
        <a:custGeom>
          <a:avLst/>
          <a:gdLst/>
          <a:ahLst/>
          <a:cxnLst/>
          <a:rect l="0" t="0" r="0" b="0"/>
          <a:pathLst>
            <a:path>
              <a:moveTo>
                <a:pt x="2356839" y="0"/>
              </a:moveTo>
              <a:lnTo>
                <a:pt x="2356839" y="1587458"/>
              </a:lnTo>
              <a:lnTo>
                <a:pt x="0" y="1587458"/>
              </a:lnTo>
              <a:lnTo>
                <a:pt x="0" y="1791977"/>
              </a:lnTo>
            </a:path>
          </a:pathLst>
        </a:custGeom>
        <a:noFill/>
        <a:ln w="12700" cap="flat" cmpd="sng" algn="ctr">
          <a:solidFill>
            <a:schemeClr val="bg2">
              <a:lumMod val="25000"/>
            </a:schemeClr>
          </a:solidFill>
          <a:prstDash val="solid"/>
          <a:miter lim="800000"/>
        </a:ln>
        <a:effectLst/>
      </dsp:spPr>
      <dsp:style>
        <a:lnRef idx="2">
          <a:scrgbClr r="0" g="0" b="0"/>
        </a:lnRef>
        <a:fillRef idx="0">
          <a:scrgbClr r="0" g="0" b="0"/>
        </a:fillRef>
        <a:effectRef idx="0">
          <a:scrgbClr r="0" g="0" b="0"/>
        </a:effectRef>
        <a:fontRef idx="minor"/>
      </dsp:style>
    </dsp:sp>
    <dsp:sp modelId="{24F54FC7-FFB0-4E7B-89A6-40710CB0227F}">
      <dsp:nvSpPr>
        <dsp:cNvPr id="0" name=""/>
        <dsp:cNvSpPr/>
      </dsp:nvSpPr>
      <dsp:spPr>
        <a:xfrm>
          <a:off x="2052728" y="1511604"/>
          <a:ext cx="2556917" cy="973900"/>
        </a:xfrm>
        <a:prstGeom prst="rect">
          <a:avLst/>
        </a:prstGeom>
        <a:solidFill>
          <a:schemeClr val="bg1"/>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solidFill>
                <a:schemeClr val="tx1">
                  <a:lumMod val="85000"/>
                  <a:lumOff val="15000"/>
                </a:schemeClr>
              </a:solidFill>
            </a:rPr>
            <a:t>Chief Information Officer</a:t>
          </a:r>
          <a:br>
            <a:rPr lang="en-US" sz="1900" kern="1200" dirty="0">
              <a:solidFill>
                <a:schemeClr val="tx1">
                  <a:lumMod val="85000"/>
                  <a:lumOff val="15000"/>
                </a:schemeClr>
              </a:solidFill>
            </a:rPr>
          </a:br>
          <a:r>
            <a:rPr lang="en-US" sz="1900" kern="1200" dirty="0">
              <a:solidFill>
                <a:schemeClr val="tx1">
                  <a:lumMod val="85000"/>
                  <a:lumOff val="15000"/>
                </a:schemeClr>
              </a:solidFill>
            </a:rPr>
            <a:t>(Chair)</a:t>
          </a:r>
          <a:endParaRPr lang="en-CA" sz="1900" kern="1200" dirty="0">
            <a:solidFill>
              <a:schemeClr val="tx1">
                <a:lumMod val="85000"/>
                <a:lumOff val="15000"/>
              </a:schemeClr>
            </a:solidFill>
          </a:endParaRPr>
        </a:p>
      </dsp:txBody>
      <dsp:txXfrm>
        <a:off x="2052728" y="1511604"/>
        <a:ext cx="2556917" cy="973900"/>
      </dsp:txXfrm>
    </dsp:sp>
    <dsp:sp modelId="{308C1639-8F36-482D-B01F-F40DFCF4DFF8}">
      <dsp:nvSpPr>
        <dsp:cNvPr id="0" name=""/>
        <dsp:cNvSpPr/>
      </dsp:nvSpPr>
      <dsp:spPr>
        <a:xfrm>
          <a:off x="447" y="4277482"/>
          <a:ext cx="1947801" cy="973900"/>
        </a:xfrm>
        <a:prstGeom prst="rect">
          <a:avLst/>
        </a:prstGeom>
        <a:solidFill>
          <a:schemeClr val="bg1"/>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solidFill>
                <a:schemeClr val="tx1">
                  <a:lumMod val="85000"/>
                  <a:lumOff val="15000"/>
                </a:schemeClr>
              </a:solidFill>
            </a:rPr>
            <a:t>Director, Division of Public Information</a:t>
          </a:r>
          <a:endParaRPr lang="en-CA" sz="1900" kern="1200" dirty="0">
            <a:solidFill>
              <a:schemeClr val="tx1">
                <a:lumMod val="85000"/>
                <a:lumOff val="15000"/>
              </a:schemeClr>
            </a:solidFill>
          </a:endParaRPr>
        </a:p>
      </dsp:txBody>
      <dsp:txXfrm>
        <a:off x="447" y="4277482"/>
        <a:ext cx="1947801" cy="973900"/>
      </dsp:txXfrm>
    </dsp:sp>
    <dsp:sp modelId="{3EDE6733-8E99-44FB-9364-D3BC6B4B9CE7}">
      <dsp:nvSpPr>
        <dsp:cNvPr id="0" name=""/>
        <dsp:cNvSpPr/>
      </dsp:nvSpPr>
      <dsp:spPr>
        <a:xfrm>
          <a:off x="2357286" y="4277482"/>
          <a:ext cx="1947801" cy="973900"/>
        </a:xfrm>
        <a:prstGeom prst="rect">
          <a:avLst/>
        </a:prstGeom>
        <a:solidFill>
          <a:schemeClr val="bg1"/>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err="1">
              <a:solidFill>
                <a:schemeClr val="tx1">
                  <a:lumMod val="85000"/>
                  <a:lumOff val="15000"/>
                </a:schemeClr>
              </a:solidFill>
            </a:rPr>
            <a:t>Programme</a:t>
          </a:r>
          <a:r>
            <a:rPr lang="en-US" sz="1900" kern="1200" dirty="0">
              <a:solidFill>
                <a:schemeClr val="tx1">
                  <a:lumMod val="85000"/>
                  <a:lumOff val="15000"/>
                </a:schemeClr>
              </a:solidFill>
            </a:rPr>
            <a:t> Specialist, Memory of the World</a:t>
          </a:r>
          <a:endParaRPr lang="en-CA" sz="1900" kern="1200" dirty="0">
            <a:solidFill>
              <a:schemeClr val="tx1">
                <a:lumMod val="85000"/>
                <a:lumOff val="15000"/>
              </a:schemeClr>
            </a:solidFill>
          </a:endParaRPr>
        </a:p>
      </dsp:txBody>
      <dsp:txXfrm>
        <a:off x="2357286" y="4277482"/>
        <a:ext cx="1947801" cy="973900"/>
      </dsp:txXfrm>
    </dsp:sp>
    <dsp:sp modelId="{12B13B3C-D748-4BC9-82B9-A2DFE3ABCDE4}">
      <dsp:nvSpPr>
        <dsp:cNvPr id="0" name=""/>
        <dsp:cNvSpPr/>
      </dsp:nvSpPr>
      <dsp:spPr>
        <a:xfrm>
          <a:off x="4714126" y="4277482"/>
          <a:ext cx="1947801" cy="973900"/>
        </a:xfrm>
        <a:prstGeom prst="rect">
          <a:avLst/>
        </a:prstGeom>
        <a:solidFill>
          <a:schemeClr val="bg1"/>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solidFill>
                <a:schemeClr val="tx1">
                  <a:lumMod val="85000"/>
                  <a:lumOff val="15000"/>
                </a:schemeClr>
              </a:solidFill>
            </a:rPr>
            <a:t>Vendor Representative</a:t>
          </a:r>
          <a:endParaRPr lang="en-CA" sz="1900" kern="1200" dirty="0">
            <a:solidFill>
              <a:schemeClr val="tx1">
                <a:lumMod val="85000"/>
                <a:lumOff val="15000"/>
              </a:schemeClr>
            </a:solidFill>
          </a:endParaRPr>
        </a:p>
      </dsp:txBody>
      <dsp:txXfrm>
        <a:off x="4714126" y="4277482"/>
        <a:ext cx="1947801" cy="973900"/>
      </dsp:txXfrm>
    </dsp:sp>
    <dsp:sp modelId="{13FFF6EE-740E-45BC-8159-AB791F3A144C}">
      <dsp:nvSpPr>
        <dsp:cNvPr id="0" name=""/>
        <dsp:cNvSpPr/>
      </dsp:nvSpPr>
      <dsp:spPr>
        <a:xfrm>
          <a:off x="1178867" y="2894543"/>
          <a:ext cx="1947801" cy="973900"/>
        </a:xfrm>
        <a:prstGeom prst="rect">
          <a:avLst/>
        </a:prstGeom>
        <a:solidFill>
          <a:schemeClr val="bg1"/>
        </a:solidFill>
        <a:ln w="12700" cap="flat" cmpd="sng" algn="ctr">
          <a:solidFill>
            <a:schemeClr val="tx1">
              <a:lumMod val="85000"/>
              <a:lumOff val="1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a:solidFill>
                <a:schemeClr val="tx1">
                  <a:lumMod val="85000"/>
                  <a:lumOff val="15000"/>
                </a:schemeClr>
              </a:solidFill>
            </a:rPr>
            <a:t>Chief Archivist</a:t>
          </a:r>
          <a:endParaRPr lang="en-CA" sz="1900" kern="1200" dirty="0">
            <a:solidFill>
              <a:schemeClr val="tx1">
                <a:lumMod val="85000"/>
                <a:lumOff val="15000"/>
              </a:schemeClr>
            </a:solidFill>
          </a:endParaRPr>
        </a:p>
      </dsp:txBody>
      <dsp:txXfrm>
        <a:off x="1178867" y="2894543"/>
        <a:ext cx="1947801" cy="973900"/>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0.3545</cdr:x>
      <cdr:y>0.3941</cdr:y>
    </cdr:from>
    <cdr:to>
      <cdr:x>0.64479</cdr:x>
      <cdr:y>0.71701</cdr:y>
    </cdr:to>
    <cdr:sp macro="" textlink="">
      <cdr:nvSpPr>
        <cdr:cNvPr id="3" name="TextBox 2">
          <a:extLst xmlns:a="http://schemas.openxmlformats.org/drawingml/2006/main">
            <a:ext uri="{FF2B5EF4-FFF2-40B4-BE49-F238E27FC236}">
              <a16:creationId xmlns:a16="http://schemas.microsoft.com/office/drawing/2014/main" id="{9CBF1EDD-E682-40DD-B5F1-1C3DB369BEEA}"/>
            </a:ext>
          </a:extLst>
        </cdr:cNvPr>
        <cdr:cNvSpPr txBox="1"/>
      </cdr:nvSpPr>
      <cdr:spPr>
        <a:xfrm xmlns:a="http://schemas.openxmlformats.org/drawingml/2006/main">
          <a:off x="1340445" y="894104"/>
          <a:ext cx="1097639" cy="732593"/>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104C6F70-4547-4E0F-AE0D-449BD2D8AA75}" type="TxLink">
            <a:rPr lang="en-US" sz="3200" b="0" i="0" u="none" strike="noStrike">
              <a:solidFill>
                <a:schemeClr val="bg1"/>
              </a:solidFill>
              <a:latin typeface="Calibri"/>
              <a:cs typeface="Calibri"/>
            </a:rPr>
            <a:pPr algn="ctr"/>
            <a:t>100</a:t>
          </a:fld>
          <a:r>
            <a:rPr lang="en-US" sz="3200" b="0" i="0" u="none" strike="noStrike" dirty="0">
              <a:solidFill>
                <a:schemeClr val="bg1"/>
              </a:solidFill>
              <a:latin typeface="Calibri"/>
              <a:cs typeface="Calibri"/>
            </a:rPr>
            <a:t>%</a:t>
          </a:r>
          <a:endParaRPr lang="en-CA" sz="4000" dirty="0">
            <a:solidFill>
              <a:schemeClr val="bg1"/>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0.35286</cdr:x>
      <cdr:y>0.40516</cdr:y>
    </cdr:from>
    <cdr:to>
      <cdr:x>0.65702</cdr:x>
      <cdr:y>0.72461</cdr:y>
    </cdr:to>
    <cdr:sp macro="" textlink="">
      <cdr:nvSpPr>
        <cdr:cNvPr id="2" name="TextBox 1">
          <a:extLst xmlns:a="http://schemas.openxmlformats.org/drawingml/2006/main">
            <a:ext uri="{FF2B5EF4-FFF2-40B4-BE49-F238E27FC236}">
              <a16:creationId xmlns:a16="http://schemas.microsoft.com/office/drawing/2014/main" id="{151F914A-EF32-43FB-9F97-6EFBC9690C68}"/>
            </a:ext>
          </a:extLst>
        </cdr:cNvPr>
        <cdr:cNvSpPr txBox="1"/>
      </cdr:nvSpPr>
      <cdr:spPr>
        <a:xfrm xmlns:a="http://schemas.openxmlformats.org/drawingml/2006/main">
          <a:off x="1332177" y="917767"/>
          <a:ext cx="1148305" cy="723619"/>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938EA4AB-DABD-4E6D-AADB-C0E3DBDAEED4}" type="TxLink">
            <a:rPr lang="en-US" sz="3200" b="0" i="0" u="none" strike="noStrike">
              <a:solidFill>
                <a:schemeClr val="bg1"/>
              </a:solidFill>
              <a:latin typeface="Calibri"/>
              <a:cs typeface="Calibri"/>
            </a:rPr>
            <a:pPr algn="ctr"/>
            <a:t>100</a:t>
          </a:fld>
          <a:r>
            <a:rPr lang="en-US" sz="3200" b="0" i="0" u="none" strike="noStrike" dirty="0">
              <a:solidFill>
                <a:schemeClr val="bg1"/>
              </a:solidFill>
              <a:latin typeface="Calibri"/>
              <a:cs typeface="Calibri"/>
            </a:rPr>
            <a:t>%</a:t>
          </a:r>
          <a:endParaRPr lang="en-CA" sz="3200" dirty="0">
            <a:solidFill>
              <a:schemeClr val="bg1"/>
            </a:solidFill>
          </a:endParaRPr>
        </a:p>
      </cdr:txBody>
    </cdr:sp>
  </cdr:relSizeAnchor>
</c:userShapes>
</file>

<file path=ppt/drawings/drawing11.xml><?xml version="1.0" encoding="utf-8"?>
<c:userShapes xmlns:c="http://schemas.openxmlformats.org/drawingml/2006/chart">
  <cdr:relSizeAnchor xmlns:cdr="http://schemas.openxmlformats.org/drawingml/2006/chartDrawing">
    <cdr:from>
      <cdr:x>0.37292</cdr:x>
      <cdr:y>0.36285</cdr:y>
    </cdr:from>
    <cdr:to>
      <cdr:x>0.63333</cdr:x>
      <cdr:y>0.62674</cdr:y>
    </cdr:to>
    <cdr:sp macro="" textlink="">
      <cdr:nvSpPr>
        <cdr:cNvPr id="2" name="TextBox 1">
          <a:extLst xmlns:a="http://schemas.openxmlformats.org/drawingml/2006/main">
            <a:ext uri="{FF2B5EF4-FFF2-40B4-BE49-F238E27FC236}">
              <a16:creationId xmlns:a16="http://schemas.microsoft.com/office/drawing/2014/main" id="{6A9EE397-EBCC-4A40-858D-C57A3AC9597E}"/>
            </a:ext>
          </a:extLst>
        </cdr:cNvPr>
        <cdr:cNvSpPr txBox="1"/>
      </cdr:nvSpPr>
      <cdr:spPr>
        <a:xfrm xmlns:a="http://schemas.openxmlformats.org/drawingml/2006/main">
          <a:off x="1704975" y="995363"/>
          <a:ext cx="1190625" cy="7239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CA" sz="1100"/>
        </a:p>
      </cdr:txBody>
    </cdr:sp>
  </cdr:relSizeAnchor>
  <cdr:relSizeAnchor xmlns:cdr="http://schemas.openxmlformats.org/drawingml/2006/chartDrawing">
    <cdr:from>
      <cdr:x>0.35208</cdr:x>
      <cdr:y>0.39757</cdr:y>
    </cdr:from>
    <cdr:to>
      <cdr:x>0.65</cdr:x>
      <cdr:y>0.71007</cdr:y>
    </cdr:to>
    <cdr:sp macro="" textlink="">
      <cdr:nvSpPr>
        <cdr:cNvPr id="3" name="TextBox 2">
          <a:extLst xmlns:a="http://schemas.openxmlformats.org/drawingml/2006/main">
            <a:ext uri="{FF2B5EF4-FFF2-40B4-BE49-F238E27FC236}">
              <a16:creationId xmlns:a16="http://schemas.microsoft.com/office/drawing/2014/main" id="{B4668038-739F-4A49-A895-0A7ED9A5FAE1}"/>
            </a:ext>
          </a:extLst>
        </cdr:cNvPr>
        <cdr:cNvSpPr txBox="1"/>
      </cdr:nvSpPr>
      <cdr:spPr>
        <a:xfrm xmlns:a="http://schemas.openxmlformats.org/drawingml/2006/main">
          <a:off x="1609725" y="1090613"/>
          <a:ext cx="1362075" cy="857250"/>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0731A157-F0FC-49C4-98B2-BD81767FECB9}" type="TxLink">
            <a:rPr lang="en-US" sz="3600" b="0" i="0" u="none" strike="noStrike">
              <a:solidFill>
                <a:schemeClr val="bg1"/>
              </a:solidFill>
              <a:latin typeface="Calibri"/>
              <a:cs typeface="Calibri"/>
            </a:rPr>
            <a:pPr algn="ctr"/>
            <a:t>0</a:t>
          </a:fld>
          <a:r>
            <a:rPr lang="en-US" sz="3600" b="0" i="0" u="none" strike="noStrike" dirty="0">
              <a:solidFill>
                <a:schemeClr val="bg1"/>
              </a:solidFill>
              <a:latin typeface="Calibri"/>
              <a:cs typeface="Calibri"/>
            </a:rPr>
            <a:t>%</a:t>
          </a:r>
          <a:endParaRPr lang="en-CA" sz="4400" dirty="0">
            <a:solidFill>
              <a:schemeClr val="bg1"/>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0.35</cdr:x>
      <cdr:y>0.40104</cdr:y>
    </cdr:from>
    <cdr:to>
      <cdr:x>0.65</cdr:x>
      <cdr:y>0.71528</cdr:y>
    </cdr:to>
    <cdr:sp macro="" textlink="">
      <cdr:nvSpPr>
        <cdr:cNvPr id="3" name="TextBox 2">
          <a:extLst xmlns:a="http://schemas.openxmlformats.org/drawingml/2006/main">
            <a:ext uri="{FF2B5EF4-FFF2-40B4-BE49-F238E27FC236}">
              <a16:creationId xmlns:a16="http://schemas.microsoft.com/office/drawing/2014/main" id="{9CBF1EDD-E682-40DD-B5F1-1C3DB369BEEA}"/>
            </a:ext>
          </a:extLst>
        </cdr:cNvPr>
        <cdr:cNvSpPr txBox="1"/>
      </cdr:nvSpPr>
      <cdr:spPr>
        <a:xfrm xmlns:a="http://schemas.openxmlformats.org/drawingml/2006/main">
          <a:off x="1600201" y="1100145"/>
          <a:ext cx="1371600" cy="86200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2AB6E28D-5221-4982-BC8A-A35F695764A4}" type="TxLink">
            <a:rPr lang="en-US" sz="3200" b="0" i="0" u="none" strike="noStrike">
              <a:solidFill>
                <a:schemeClr val="bg1"/>
              </a:solidFill>
              <a:latin typeface="Calibri"/>
              <a:cs typeface="Calibri"/>
            </a:rPr>
            <a:pPr algn="ctr"/>
            <a:t>71</a:t>
          </a:fld>
          <a:r>
            <a:rPr lang="en-US" sz="3200" b="0" i="0" u="none" strike="noStrike" dirty="0">
              <a:solidFill>
                <a:schemeClr val="bg1"/>
              </a:solidFill>
              <a:latin typeface="Calibri"/>
              <a:cs typeface="Calibri"/>
            </a:rPr>
            <a:t>%</a:t>
          </a:r>
          <a:endParaRPr lang="en-CA" sz="496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0.35184</cdr:x>
      <cdr:y>0.3941</cdr:y>
    </cdr:from>
    <cdr:to>
      <cdr:x>0.64975</cdr:x>
      <cdr:y>0.71701</cdr:y>
    </cdr:to>
    <cdr:sp macro="" textlink="">
      <cdr:nvSpPr>
        <cdr:cNvPr id="2" name="TextBox 1">
          <a:extLst xmlns:a="http://schemas.openxmlformats.org/drawingml/2006/main">
            <a:ext uri="{FF2B5EF4-FFF2-40B4-BE49-F238E27FC236}">
              <a16:creationId xmlns:a16="http://schemas.microsoft.com/office/drawing/2014/main" id="{6B9AB2AA-03FC-4C25-9B62-76518467A36F}"/>
            </a:ext>
          </a:extLst>
        </cdr:cNvPr>
        <cdr:cNvSpPr txBox="1"/>
      </cdr:nvSpPr>
      <cdr:spPr>
        <a:xfrm xmlns:a="http://schemas.openxmlformats.org/drawingml/2006/main">
          <a:off x="1323577" y="894104"/>
          <a:ext cx="1120697" cy="732593"/>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2B734C45-023E-4971-85EE-7FC19C339EC1}" type="TxLink">
            <a:rPr lang="en-US" sz="3200" b="0" i="0" u="none" strike="noStrike">
              <a:solidFill>
                <a:schemeClr val="bg1"/>
              </a:solidFill>
              <a:latin typeface="Calibri"/>
              <a:cs typeface="Calibri"/>
            </a:rPr>
            <a:pPr algn="ctr"/>
            <a:t>95</a:t>
          </a:fld>
          <a:r>
            <a:rPr lang="en-US" sz="3200" b="0" i="0" u="none" strike="noStrike" dirty="0">
              <a:solidFill>
                <a:schemeClr val="bg1"/>
              </a:solidFill>
              <a:latin typeface="Calibri"/>
              <a:cs typeface="Calibri"/>
            </a:rPr>
            <a:t>%</a:t>
          </a:r>
          <a:endParaRPr lang="en-CA" sz="4000" dirty="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0.35104</cdr:x>
      <cdr:y>0.39757</cdr:y>
    </cdr:from>
    <cdr:to>
      <cdr:x>0.65313</cdr:x>
      <cdr:y>0.72049</cdr:y>
    </cdr:to>
    <cdr:sp macro="" textlink="">
      <cdr:nvSpPr>
        <cdr:cNvPr id="2" name="TextBox 1">
          <a:extLst xmlns:a="http://schemas.openxmlformats.org/drawingml/2006/main">
            <a:ext uri="{FF2B5EF4-FFF2-40B4-BE49-F238E27FC236}">
              <a16:creationId xmlns:a16="http://schemas.microsoft.com/office/drawing/2014/main" id="{F8F35749-4C74-4367-9A05-EA419F77B165}"/>
            </a:ext>
          </a:extLst>
        </cdr:cNvPr>
        <cdr:cNvSpPr txBox="1"/>
      </cdr:nvSpPr>
      <cdr:spPr>
        <a:xfrm xmlns:a="http://schemas.openxmlformats.org/drawingml/2006/main">
          <a:off x="1604963" y="1090612"/>
          <a:ext cx="1381125" cy="88582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r>
            <a:rPr lang="en-US" sz="3200" dirty="0">
              <a:solidFill>
                <a:schemeClr val="bg1"/>
              </a:solidFill>
              <a:latin typeface="Calibri"/>
              <a:cs typeface="Calibri"/>
            </a:rPr>
            <a:t>21</a:t>
          </a:r>
          <a:r>
            <a:rPr lang="en-US" sz="3200" b="0" i="0" u="none" strike="noStrike" dirty="0">
              <a:solidFill>
                <a:schemeClr val="bg1"/>
              </a:solidFill>
              <a:latin typeface="Calibri"/>
              <a:cs typeface="Calibri"/>
            </a:rPr>
            <a:t>%</a:t>
          </a:r>
          <a:endParaRPr lang="en-CA" sz="4000" dirty="0">
            <a:solidFill>
              <a:schemeClr val="bg1"/>
            </a:solidFill>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0.35312</cdr:x>
      <cdr:y>0.39757</cdr:y>
    </cdr:from>
    <cdr:to>
      <cdr:x>0.64271</cdr:x>
      <cdr:y>0.72569</cdr:y>
    </cdr:to>
    <cdr:sp macro="" textlink="">
      <cdr:nvSpPr>
        <cdr:cNvPr id="2" name="TextBox 1">
          <a:extLst xmlns:a="http://schemas.openxmlformats.org/drawingml/2006/main">
            <a:ext uri="{FF2B5EF4-FFF2-40B4-BE49-F238E27FC236}">
              <a16:creationId xmlns:a16="http://schemas.microsoft.com/office/drawing/2014/main" id="{EF7B4C6A-3F62-4751-8FDA-AA0B1CC8851E}"/>
            </a:ext>
          </a:extLst>
        </cdr:cNvPr>
        <cdr:cNvSpPr txBox="1"/>
      </cdr:nvSpPr>
      <cdr:spPr>
        <a:xfrm xmlns:a="http://schemas.openxmlformats.org/drawingml/2006/main">
          <a:off x="1614487" y="1090613"/>
          <a:ext cx="1323975" cy="900112"/>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C42C121C-BADC-4B09-B3EA-DF8AE8E7E69B}" type="TxLink">
            <a:rPr lang="en-US" sz="3200" b="0" i="0" u="none" strike="noStrike">
              <a:solidFill>
                <a:schemeClr val="bg1"/>
              </a:solidFill>
              <a:latin typeface="Calibri"/>
              <a:cs typeface="Calibri"/>
            </a:rPr>
            <a:pPr algn="ctr"/>
            <a:t>90</a:t>
          </a:fld>
          <a:r>
            <a:rPr lang="en-US" sz="3200" b="0" i="0" u="none" strike="noStrike" dirty="0">
              <a:solidFill>
                <a:schemeClr val="bg1"/>
              </a:solidFill>
              <a:latin typeface="Calibri"/>
              <a:cs typeface="Calibri"/>
            </a:rPr>
            <a:t>%</a:t>
          </a:r>
          <a:endParaRPr lang="en-CA" sz="4000" dirty="0">
            <a:solidFill>
              <a:schemeClr val="bg1"/>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0.35517</cdr:x>
      <cdr:y>0.39757</cdr:y>
    </cdr:from>
    <cdr:to>
      <cdr:x>0.64375</cdr:x>
      <cdr:y>0.72569</cdr:y>
    </cdr:to>
    <cdr:sp macro="" textlink="">
      <cdr:nvSpPr>
        <cdr:cNvPr id="2" name="TextBox 1">
          <a:extLst xmlns:a="http://schemas.openxmlformats.org/drawingml/2006/main">
            <a:ext uri="{FF2B5EF4-FFF2-40B4-BE49-F238E27FC236}">
              <a16:creationId xmlns:a16="http://schemas.microsoft.com/office/drawing/2014/main" id="{529DF80D-863A-4980-BEDA-06BB688D3F09}"/>
            </a:ext>
          </a:extLst>
        </cdr:cNvPr>
        <cdr:cNvSpPr txBox="1"/>
      </cdr:nvSpPr>
      <cdr:spPr>
        <a:xfrm xmlns:a="http://schemas.openxmlformats.org/drawingml/2006/main">
          <a:off x="1356478" y="911054"/>
          <a:ext cx="1102172" cy="751905"/>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913571FF-F084-435B-98E2-E96487534CF3}" type="TxLink">
            <a:rPr lang="en-US" sz="3200" b="0" i="0" u="none" strike="noStrike">
              <a:solidFill>
                <a:schemeClr val="bg1"/>
              </a:solidFill>
              <a:latin typeface="Calibri"/>
              <a:cs typeface="Calibri"/>
            </a:rPr>
            <a:pPr algn="ctr"/>
            <a:t>100</a:t>
          </a:fld>
          <a:r>
            <a:rPr lang="en-US" sz="3200" b="0" i="0" u="none" strike="noStrike" dirty="0">
              <a:solidFill>
                <a:schemeClr val="bg1"/>
              </a:solidFill>
              <a:latin typeface="Calibri"/>
              <a:cs typeface="Calibri"/>
            </a:rPr>
            <a:t>%</a:t>
          </a:r>
          <a:endParaRPr lang="en-CA" sz="9600" dirty="0">
            <a:solidFill>
              <a:schemeClr val="bg1"/>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0.35286</cdr:x>
      <cdr:y>0.40451</cdr:y>
    </cdr:from>
    <cdr:to>
      <cdr:x>0.65833</cdr:x>
      <cdr:y>0.69704</cdr:y>
    </cdr:to>
    <cdr:sp macro="" textlink="">
      <cdr:nvSpPr>
        <cdr:cNvPr id="2" name="TextBox 1">
          <a:extLst xmlns:a="http://schemas.openxmlformats.org/drawingml/2006/main">
            <a:ext uri="{FF2B5EF4-FFF2-40B4-BE49-F238E27FC236}">
              <a16:creationId xmlns:a16="http://schemas.microsoft.com/office/drawing/2014/main" id="{27EA668F-52A9-42D0-BBAB-62AF5FD09F1B}"/>
            </a:ext>
          </a:extLst>
        </cdr:cNvPr>
        <cdr:cNvSpPr txBox="1"/>
      </cdr:nvSpPr>
      <cdr:spPr>
        <a:xfrm xmlns:a="http://schemas.openxmlformats.org/drawingml/2006/main">
          <a:off x="1347663" y="926957"/>
          <a:ext cx="1166669" cy="670358"/>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CD9F3DB9-E08D-4ED9-9AC9-3C1792580BB8}" type="TxLink">
            <a:rPr lang="en-US" sz="3200" b="0" i="0" u="none" strike="noStrike">
              <a:solidFill>
                <a:schemeClr val="bg1"/>
              </a:solidFill>
              <a:latin typeface="Calibri"/>
              <a:cs typeface="Calibri"/>
            </a:rPr>
            <a:pPr algn="ctr"/>
            <a:t>100</a:t>
          </a:fld>
          <a:r>
            <a:rPr lang="en-US" sz="3200" b="0" i="0" u="none" strike="noStrike" dirty="0">
              <a:solidFill>
                <a:schemeClr val="bg1"/>
              </a:solidFill>
              <a:latin typeface="Calibri"/>
              <a:cs typeface="Calibri"/>
            </a:rPr>
            <a:t>%</a:t>
          </a:r>
          <a:endParaRPr lang="en-CA" sz="4000" dirty="0">
            <a:solidFill>
              <a:schemeClr val="bg1"/>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0.34836</cdr:x>
      <cdr:y>0.38619</cdr:y>
    </cdr:from>
    <cdr:to>
      <cdr:x>0.64677</cdr:x>
      <cdr:y>0.74383</cdr:y>
    </cdr:to>
    <cdr:sp macro="" textlink="">
      <cdr:nvSpPr>
        <cdr:cNvPr id="3" name="TextBox 2">
          <a:extLst xmlns:a="http://schemas.openxmlformats.org/drawingml/2006/main">
            <a:ext uri="{FF2B5EF4-FFF2-40B4-BE49-F238E27FC236}">
              <a16:creationId xmlns:a16="http://schemas.microsoft.com/office/drawing/2014/main" id="{9CBF1EDD-E682-40DD-B5F1-1C3DB369BEEA}"/>
            </a:ext>
          </a:extLst>
        </cdr:cNvPr>
        <cdr:cNvSpPr txBox="1"/>
      </cdr:nvSpPr>
      <cdr:spPr>
        <a:xfrm xmlns:a="http://schemas.openxmlformats.org/drawingml/2006/main">
          <a:off x="1275541" y="848423"/>
          <a:ext cx="1092618" cy="785707"/>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AFCC2FBF-8DC4-453C-A186-C396DFF56BF7}" type="TxLink">
            <a:rPr lang="en-US" sz="3200" b="0" i="0" u="none" strike="noStrike">
              <a:solidFill>
                <a:schemeClr val="bg1"/>
              </a:solidFill>
              <a:latin typeface="Calibri"/>
              <a:cs typeface="Calibri"/>
            </a:rPr>
            <a:pPr algn="ctr"/>
            <a:t>100</a:t>
          </a:fld>
          <a:r>
            <a:rPr lang="en-US" sz="3200" b="0" i="0" u="none" strike="noStrike" dirty="0">
              <a:solidFill>
                <a:schemeClr val="bg1"/>
              </a:solidFill>
              <a:latin typeface="Calibri"/>
              <a:cs typeface="Calibri"/>
            </a:rPr>
            <a:t>%</a:t>
          </a:r>
          <a:endParaRPr lang="en-CA" sz="9600" dirty="0">
            <a:solidFill>
              <a:schemeClr val="bg1"/>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0.35346</cdr:x>
      <cdr:y>0.40606</cdr:y>
    </cdr:from>
    <cdr:to>
      <cdr:x>0.65255</cdr:x>
      <cdr:y>0.71509</cdr:y>
    </cdr:to>
    <cdr:sp macro="" textlink="">
      <cdr:nvSpPr>
        <cdr:cNvPr id="2" name="TextBox 1">
          <a:extLst xmlns:a="http://schemas.openxmlformats.org/drawingml/2006/main">
            <a:ext uri="{FF2B5EF4-FFF2-40B4-BE49-F238E27FC236}">
              <a16:creationId xmlns:a16="http://schemas.microsoft.com/office/drawing/2014/main" id="{51090C61-156E-408B-9A92-CEAD97B8C88B}"/>
            </a:ext>
          </a:extLst>
        </cdr:cNvPr>
        <cdr:cNvSpPr txBox="1"/>
      </cdr:nvSpPr>
      <cdr:spPr>
        <a:xfrm xmlns:a="http://schemas.openxmlformats.org/drawingml/2006/main">
          <a:off x="1294202" y="892092"/>
          <a:ext cx="1095127" cy="678914"/>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1702F54D-2848-4832-97A1-BBEBA130D566}" type="TxLink">
            <a:rPr lang="en-US" sz="3200" b="0" i="0" u="none" strike="noStrike">
              <a:solidFill>
                <a:schemeClr val="bg1"/>
              </a:solidFill>
              <a:latin typeface="Calibri"/>
              <a:cs typeface="Calibri"/>
            </a:rPr>
            <a:pPr algn="ctr"/>
            <a:t>100</a:t>
          </a:fld>
          <a:r>
            <a:rPr lang="en-US" sz="3200" b="0" i="0" u="none" strike="noStrike" dirty="0">
              <a:solidFill>
                <a:schemeClr val="bg1"/>
              </a:solidFill>
              <a:latin typeface="Calibri"/>
              <a:cs typeface="Calibri"/>
            </a:rPr>
            <a:t>%</a:t>
          </a:r>
          <a:endParaRPr lang="en-CA" sz="4000" dirty="0">
            <a:solidFill>
              <a:schemeClr val="bg1"/>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0.35077</cdr:x>
      <cdr:y>0.40864</cdr:y>
    </cdr:from>
    <cdr:to>
      <cdr:x>0.65494</cdr:x>
      <cdr:y>0.71593</cdr:y>
    </cdr:to>
    <cdr:sp macro="" textlink="">
      <cdr:nvSpPr>
        <cdr:cNvPr id="3" name="TextBox 2">
          <a:extLst xmlns:a="http://schemas.openxmlformats.org/drawingml/2006/main">
            <a:ext uri="{FF2B5EF4-FFF2-40B4-BE49-F238E27FC236}">
              <a16:creationId xmlns:a16="http://schemas.microsoft.com/office/drawing/2014/main" id="{9CBF1EDD-E682-40DD-B5F1-1C3DB369BEEA}"/>
            </a:ext>
          </a:extLst>
        </cdr:cNvPr>
        <cdr:cNvSpPr txBox="1"/>
      </cdr:nvSpPr>
      <cdr:spPr>
        <a:xfrm xmlns:a="http://schemas.openxmlformats.org/drawingml/2006/main">
          <a:off x="1324286" y="925650"/>
          <a:ext cx="1148344" cy="696074"/>
        </a:xfrm>
        <a:prstGeom xmlns:a="http://schemas.openxmlformats.org/drawingml/2006/main" prst="rect">
          <a:avLst/>
        </a:prstGeom>
      </cdr:spPr>
      <cdr:txBody>
        <a:bodyPr xmlns:a="http://schemas.openxmlformats.org/drawingml/2006/main" vertOverflow="clip" wrap="square" rtlCol="0" anchor="ctr"/>
        <a:lstStyle xmlns:a="http://schemas.openxmlformats.org/drawingml/2006/main"/>
        <a:p xmlns:a="http://schemas.openxmlformats.org/drawingml/2006/main">
          <a:pPr algn="ctr"/>
          <a:fld id="{6FB7E412-7E1E-4091-8589-A4DC15010126}" type="TxLink">
            <a:rPr lang="en-US" sz="3200" b="0" i="0" u="none" strike="noStrike">
              <a:solidFill>
                <a:schemeClr val="bg1"/>
              </a:solidFill>
              <a:latin typeface="Calibri"/>
              <a:cs typeface="Calibri"/>
            </a:rPr>
            <a:pPr algn="ctr"/>
            <a:t>100</a:t>
          </a:fld>
          <a:r>
            <a:rPr lang="en-US" sz="3200" b="0" i="0" u="none" strike="noStrike" dirty="0">
              <a:solidFill>
                <a:schemeClr val="bg1"/>
              </a:solidFill>
              <a:latin typeface="Calibri"/>
              <a:cs typeface="Calibri"/>
            </a:rPr>
            <a:t>%</a:t>
          </a:r>
          <a:endParaRPr lang="en-CA" sz="3200" dirty="0">
            <a:solidFill>
              <a:schemeClr val="bg1"/>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3B68B8-1F59-4A55-842B-53975784FA1E}" type="datetimeFigureOut">
              <a:rPr lang="en-CA" smtClean="0"/>
              <a:t>2019-06-04</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C34D0F-4E42-4B3F-8100-2BFF24115675}" type="slidenum">
              <a:rPr lang="en-CA" smtClean="0"/>
              <a:t>‹#›</a:t>
            </a:fld>
            <a:endParaRPr lang="en-CA"/>
          </a:p>
        </p:txBody>
      </p:sp>
    </p:spTree>
    <p:extLst>
      <p:ext uri="{BB962C8B-B14F-4D97-AF65-F5344CB8AC3E}">
        <p14:creationId xmlns:p14="http://schemas.microsoft.com/office/powerpoint/2010/main" val="1056995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400" b="1" dirty="0"/>
              <a:t>Why do digitization on-premise?</a:t>
            </a:r>
          </a:p>
          <a:p>
            <a:pPr marL="0" indent="0">
              <a:buNone/>
            </a:pPr>
            <a:r>
              <a:rPr lang="en-CA" sz="1200" dirty="0"/>
              <a:t>We decided to install a Lab on-premise at UNESCO for two reasons: </a:t>
            </a:r>
          </a:p>
          <a:p>
            <a:pPr marL="0" indent="0">
              <a:buNone/>
            </a:pPr>
            <a:r>
              <a:rPr lang="en-CA" sz="1200" b="1" dirty="0"/>
              <a:t>First</a:t>
            </a:r>
            <a:r>
              <a:rPr lang="en-CA" sz="1200" dirty="0"/>
              <a:t>, we wanted to avoid, as much as practically possible, the transport of unique, one-of-a-kind archives off-site, as this would substantially increase of the risk of damage or loss; and,</a:t>
            </a:r>
          </a:p>
          <a:p>
            <a:pPr marL="0" indent="0">
              <a:buNone/>
            </a:pPr>
            <a:r>
              <a:rPr lang="en-CA" sz="1200" b="1" dirty="0"/>
              <a:t>Second</a:t>
            </a:r>
            <a:r>
              <a:rPr lang="en-CA" sz="1200" dirty="0"/>
              <a:t>, we wanted the project to be as visible as possible for UNESCO staff, UNESCO’s Member States and public visitors to the Headquarters complex. We know from experience that projects such as this one, if out of sight, are often out of mind. So for the project team, it was important to be able to demonstrate and communicate on an on-going basis the value,  complexity and sheer scale of such an ambitious undertaking.</a:t>
            </a:r>
          </a:p>
          <a:p>
            <a:pPr marL="0" indent="0">
              <a:buNone/>
            </a:pPr>
            <a:r>
              <a:rPr lang="en-CA" sz="1200" dirty="0"/>
              <a:t> </a:t>
            </a:r>
          </a:p>
          <a:p>
            <a:pPr marL="0" indent="0">
              <a:buNone/>
            </a:pPr>
            <a:r>
              <a:rPr lang="en-CA" sz="1400" b="1" dirty="0"/>
              <a:t>What’s special about the Lab?</a:t>
            </a:r>
          </a:p>
          <a:p>
            <a:pPr marL="0" indent="0">
              <a:buNone/>
            </a:pPr>
            <a:r>
              <a:rPr lang="en-CA" sz="1200" dirty="0"/>
              <a:t>Well, in addition to the great team members and the advanced equipment, one of the most innovative aspects of the Lab is the “fish bowl” design. One whole wall of the Lab is glass, so visitors and passers-by can see what’s going in the Lab without having to worry about disturbing the team working inside. The “fish bowl” is of course an important aspect of project communication.</a:t>
            </a:r>
          </a:p>
          <a:p>
            <a:endParaRPr lang="en-CA" dirty="0"/>
          </a:p>
        </p:txBody>
      </p:sp>
      <p:sp>
        <p:nvSpPr>
          <p:cNvPr id="4" name="Slide Number Placeholder 3"/>
          <p:cNvSpPr>
            <a:spLocks noGrp="1"/>
          </p:cNvSpPr>
          <p:nvPr>
            <p:ph type="sldNum" sz="quarter" idx="5"/>
          </p:nvPr>
        </p:nvSpPr>
        <p:spPr/>
        <p:txBody>
          <a:bodyPr/>
          <a:lstStyle/>
          <a:p>
            <a:fld id="{83C34D0F-4E42-4B3F-8100-2BFF24115675}" type="slidenum">
              <a:rPr lang="en-CA" smtClean="0"/>
              <a:t>15</a:t>
            </a:fld>
            <a:endParaRPr lang="en-CA"/>
          </a:p>
        </p:txBody>
      </p:sp>
    </p:spTree>
    <p:extLst>
      <p:ext uri="{BB962C8B-B14F-4D97-AF65-F5344CB8AC3E}">
        <p14:creationId xmlns:p14="http://schemas.microsoft.com/office/powerpoint/2010/main" val="1710863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83C34D0F-4E42-4B3F-8100-2BFF24115675}" type="slidenum">
              <a:rPr lang="en-CA" smtClean="0"/>
              <a:t>25</a:t>
            </a:fld>
            <a:endParaRPr lang="en-CA"/>
          </a:p>
        </p:txBody>
      </p:sp>
    </p:spTree>
    <p:extLst>
      <p:ext uri="{BB962C8B-B14F-4D97-AF65-F5344CB8AC3E}">
        <p14:creationId xmlns:p14="http://schemas.microsoft.com/office/powerpoint/2010/main" val="15751042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F3AF-8B3C-4970-A430-9145D090A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661C726-7E91-4949-B5F0-8D027EAF21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D902F8F3-C1B6-4271-936B-5D19F50A8AF3}"/>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5" name="Footer Placeholder 4">
            <a:extLst>
              <a:ext uri="{FF2B5EF4-FFF2-40B4-BE49-F238E27FC236}">
                <a16:creationId xmlns:a16="http://schemas.microsoft.com/office/drawing/2014/main" id="{72C5BDCF-0614-45FF-81B0-A0FD55E1A3A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4B2CBA3-7EDD-4D7D-8C9C-38D0B7835447}"/>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1508142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882A1-9D4B-433A-8F72-CB6525F5B63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B3D77AE-3194-4311-B68B-A336F5F99DA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BE2B988-3125-4B47-A1AB-0B2035095A35}"/>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5" name="Footer Placeholder 4">
            <a:extLst>
              <a:ext uri="{FF2B5EF4-FFF2-40B4-BE49-F238E27FC236}">
                <a16:creationId xmlns:a16="http://schemas.microsoft.com/office/drawing/2014/main" id="{72E44BFF-13B5-4223-B911-CFCE1E31557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0C54EEB-6B4D-4C06-BA08-706DD56D3740}"/>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2294402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F3BBFA-2910-42C8-9729-0691B3D4975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07F09319-42CD-4BFB-8939-BE2BE7A2247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B057EEB-6B8F-4AC4-B2DE-251A35C8317E}"/>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5" name="Footer Placeholder 4">
            <a:extLst>
              <a:ext uri="{FF2B5EF4-FFF2-40B4-BE49-F238E27FC236}">
                <a16:creationId xmlns:a16="http://schemas.microsoft.com/office/drawing/2014/main" id="{0F919A8F-B535-4009-B73D-D707801951D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56FA3C2-A190-422C-9EC5-214DC818DB8D}"/>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254053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CD207-B1DB-4C2A-9B34-90521F0017F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F07ECA4-8E53-4B35-879C-0C3F4F3D607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18B8264-7C6B-4309-A519-71E46A74DEDD}"/>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5" name="Footer Placeholder 4">
            <a:extLst>
              <a:ext uri="{FF2B5EF4-FFF2-40B4-BE49-F238E27FC236}">
                <a16:creationId xmlns:a16="http://schemas.microsoft.com/office/drawing/2014/main" id="{241B6BA8-51E4-4EB7-A984-CC20D753E2F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2BE8B71-8C68-4B40-BE50-6712C16C1475}"/>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2258586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8E6AA-4D7E-4F81-A3DF-A5759183C0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31211DA8-A7B0-4627-B740-F0E53EFFCA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DB1ABD0-C19F-4106-9CF5-DC852AC2624E}"/>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5" name="Footer Placeholder 4">
            <a:extLst>
              <a:ext uri="{FF2B5EF4-FFF2-40B4-BE49-F238E27FC236}">
                <a16:creationId xmlns:a16="http://schemas.microsoft.com/office/drawing/2014/main" id="{EF6013F1-EDEC-4E4D-84B2-E1947111FD0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8807195-5DB1-40AA-A569-E79415A71455}"/>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1178976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586B82-81E4-4DD8-A43C-F319A09C08E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AD7E35EE-46DA-4929-88D9-D8984E3267C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863ED4B-48A3-4513-8D4F-DF98DB42B079}"/>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D9A06620-F203-4E2C-8AF0-26BB468C2693}"/>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6" name="Footer Placeholder 5">
            <a:extLst>
              <a:ext uri="{FF2B5EF4-FFF2-40B4-BE49-F238E27FC236}">
                <a16:creationId xmlns:a16="http://schemas.microsoft.com/office/drawing/2014/main" id="{F3B4EE34-E997-49BD-B900-1C87BAF97982}"/>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5D7D681-6C05-4507-9897-AEB904554905}"/>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777978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94711-1E2C-46EF-886B-C92CE2044CE3}"/>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2D8A664-3D16-483E-8882-AA3507E8005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45ED2730-C45F-4176-A364-31ED4CF50C7A}"/>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F645B09B-5277-4BE6-B4AF-F7A3420514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DA74E00-BB28-4FBA-BC06-C5C5F2C3457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BD8BBB29-6AEB-4D32-872A-4459F844C46B}"/>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8" name="Footer Placeholder 7">
            <a:extLst>
              <a:ext uri="{FF2B5EF4-FFF2-40B4-BE49-F238E27FC236}">
                <a16:creationId xmlns:a16="http://schemas.microsoft.com/office/drawing/2014/main" id="{8F9CB468-2B81-41F2-9BEF-7018B7BD2D9E}"/>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8C600693-AF91-44C7-A9F6-C0F473C94BAB}"/>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1169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9FF14-15B8-4BC8-A9D7-98D54893DB3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BED594C-92AC-4D4B-8602-297060D67FF0}"/>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4" name="Footer Placeholder 3">
            <a:extLst>
              <a:ext uri="{FF2B5EF4-FFF2-40B4-BE49-F238E27FC236}">
                <a16:creationId xmlns:a16="http://schemas.microsoft.com/office/drawing/2014/main" id="{78C01389-7936-40D3-8A01-3F2ABA6FC53D}"/>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AF3F449-8045-4A6D-A1A5-35658D2476FE}"/>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2763925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B03295-8AAA-49CF-85A2-FEFB9448FFE8}"/>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3" name="Footer Placeholder 2">
            <a:extLst>
              <a:ext uri="{FF2B5EF4-FFF2-40B4-BE49-F238E27FC236}">
                <a16:creationId xmlns:a16="http://schemas.microsoft.com/office/drawing/2014/main" id="{951C30AC-BBAB-4890-9904-F19E8DEBB66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E7F506B-EE6D-486B-BEF0-BB3F8CDFFD11}"/>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404275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3F29-8BC8-4347-9C7E-EB412D4937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4943FED4-8850-4540-AEA4-2DD06E40DE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17F7F968-99B7-4A4C-874E-A48993A79E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37D623-A0B6-4D5C-8F88-19059DF9D724}"/>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6" name="Footer Placeholder 5">
            <a:extLst>
              <a:ext uri="{FF2B5EF4-FFF2-40B4-BE49-F238E27FC236}">
                <a16:creationId xmlns:a16="http://schemas.microsoft.com/office/drawing/2014/main" id="{41A1C4C3-4856-4DD8-884C-56CB99F5078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8A05E44-977D-4F26-9ADC-F32713AB3E01}"/>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35706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24A5B-067E-4FCC-A13B-EE99A64A14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DB04D565-E75E-4744-BA37-E33ED1F8098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E1921CA-6087-4A71-8C6E-81639198F3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87FB721-BA55-4C62-AFD5-E6057C9605F9}"/>
              </a:ext>
            </a:extLst>
          </p:cNvPr>
          <p:cNvSpPr>
            <a:spLocks noGrp="1"/>
          </p:cNvSpPr>
          <p:nvPr>
            <p:ph type="dt" sz="half" idx="10"/>
          </p:nvPr>
        </p:nvSpPr>
        <p:spPr/>
        <p:txBody>
          <a:bodyPr/>
          <a:lstStyle/>
          <a:p>
            <a:fld id="{29C4BE94-A771-460E-A637-FFF36B69F084}" type="datetimeFigureOut">
              <a:rPr lang="en-CA" smtClean="0"/>
              <a:t>2019-06-04</a:t>
            </a:fld>
            <a:endParaRPr lang="en-CA"/>
          </a:p>
        </p:txBody>
      </p:sp>
      <p:sp>
        <p:nvSpPr>
          <p:cNvPr id="6" name="Footer Placeholder 5">
            <a:extLst>
              <a:ext uri="{FF2B5EF4-FFF2-40B4-BE49-F238E27FC236}">
                <a16:creationId xmlns:a16="http://schemas.microsoft.com/office/drawing/2014/main" id="{1AF42943-E0F7-4FB5-86C9-DEE6274517D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A0B52C9-3986-47B4-AE87-88D1807DEBF1}"/>
              </a:ext>
            </a:extLst>
          </p:cNvPr>
          <p:cNvSpPr>
            <a:spLocks noGrp="1"/>
          </p:cNvSpPr>
          <p:nvPr>
            <p:ph type="sldNum" sz="quarter" idx="12"/>
          </p:nvPr>
        </p:nvSpPr>
        <p:spPr/>
        <p:txBody>
          <a:bodyPr/>
          <a:lstStyle/>
          <a:p>
            <a:fld id="{3E3AB15B-9335-4DAE-99AD-71A348DBBE45}" type="slidenum">
              <a:rPr lang="en-CA" smtClean="0"/>
              <a:t>‹#›</a:t>
            </a:fld>
            <a:endParaRPr lang="en-CA"/>
          </a:p>
        </p:txBody>
      </p:sp>
    </p:spTree>
    <p:extLst>
      <p:ext uri="{BB962C8B-B14F-4D97-AF65-F5344CB8AC3E}">
        <p14:creationId xmlns:p14="http://schemas.microsoft.com/office/powerpoint/2010/main" val="458537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96FCD4-C390-44EF-BC10-C4AC763799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E44C20FD-7CEA-42CB-9C81-C5E6AD13AD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48CA78A-C2BF-4A54-9CCF-9604F83778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C4BE94-A771-460E-A637-FFF36B69F084}" type="datetimeFigureOut">
              <a:rPr lang="en-CA" smtClean="0"/>
              <a:t>2019-06-04</a:t>
            </a:fld>
            <a:endParaRPr lang="en-CA"/>
          </a:p>
        </p:txBody>
      </p:sp>
      <p:sp>
        <p:nvSpPr>
          <p:cNvPr id="5" name="Footer Placeholder 4">
            <a:extLst>
              <a:ext uri="{FF2B5EF4-FFF2-40B4-BE49-F238E27FC236}">
                <a16:creationId xmlns:a16="http://schemas.microsoft.com/office/drawing/2014/main" id="{C6FBB787-84C1-4F5B-BCFA-9EBEB26E67C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38A127FA-35B7-40CF-9B0D-8405EF765F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3AB15B-9335-4DAE-99AD-71A348DBBE45}" type="slidenum">
              <a:rPr lang="en-CA" smtClean="0"/>
              <a:t>‹#›</a:t>
            </a:fld>
            <a:endParaRPr lang="en-CA"/>
          </a:p>
        </p:txBody>
      </p:sp>
    </p:spTree>
    <p:extLst>
      <p:ext uri="{BB962C8B-B14F-4D97-AF65-F5344CB8AC3E}">
        <p14:creationId xmlns:p14="http://schemas.microsoft.com/office/powerpoint/2010/main" val="24010989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5.jpeg"/><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srvarcstream3a.unesco.org/arcstream/video/2018-08-20-kmialr-project-timeline.mp4" TargetMode="External"/><Relationship Id="rId5" Type="http://schemas.openxmlformats.org/officeDocument/2006/relationships/image" Target="../media/image21.png"/><Relationship Id="rId4" Type="http://schemas.openxmlformats.org/officeDocument/2006/relationships/hyperlink" Target="https://srvarcstream3a.unesco.org/arcstream/video/2019-05-13-kmiarl-diglab.mp4"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xml"/><Relationship Id="rId1" Type="http://schemas.openxmlformats.org/officeDocument/2006/relationships/slideLayout" Target="../slideLayouts/slideLayout2.xml"/><Relationship Id="rId5" Type="http://schemas.openxmlformats.org/officeDocument/2006/relationships/chart" Target="../charts/chart2.xml"/><Relationship Id="rId4" Type="http://schemas.openxmlformats.org/officeDocument/2006/relationships/image" Target="../media/image25.jpeg"/></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25.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10" Type="http://schemas.openxmlformats.org/officeDocument/2006/relationships/image" Target="../media/image37.jpeg"/><Relationship Id="rId4" Type="http://schemas.openxmlformats.org/officeDocument/2006/relationships/image" Target="../media/image31.jpeg"/><Relationship Id="rId9" Type="http://schemas.openxmlformats.org/officeDocument/2006/relationships/image" Target="../media/image36.jpeg"/></Relationships>
</file>

<file path=ppt/slides/_rels/slide2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chart" Target="../charts/chart11.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 Id="rId9" Type="http://schemas.openxmlformats.org/officeDocument/2006/relationships/image" Target="../media/image63.png"/></Relationships>
</file>

<file path=ppt/slides/_rels/slide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59.png"/><Relationship Id="rId4" Type="http://schemas.openxmlformats.org/officeDocument/2006/relationships/image" Target="../media/image65.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hyperlink" Target="http://2019.iasa-web.org/" TargetMode="External"/><Relationship Id="rId7" Type="http://schemas.openxmlformats.org/officeDocument/2006/relationships/image" Target="../media/image77.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5.png"/><Relationship Id="rId4" Type="http://schemas.microsoft.com/office/2007/relationships/hdphoto" Target="../media/hdphoto1.wdp"/></Relationships>
</file>

<file path=ppt/slides/_rels/slide5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1.png"/></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indoor, wall, floor, black&#10;&#10;Description automatically generated">
            <a:extLst>
              <a:ext uri="{FF2B5EF4-FFF2-40B4-BE49-F238E27FC236}">
                <a16:creationId xmlns:a16="http://schemas.microsoft.com/office/drawing/2014/main" id="{B918B65E-2CC1-4ED5-8C2D-5A571E058A68}"/>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3564F70-715D-41EC-9E27-69CE851CEC52}"/>
              </a:ext>
            </a:extLst>
          </p:cNvPr>
          <p:cNvSpPr>
            <a:spLocks noGrp="1"/>
          </p:cNvSpPr>
          <p:nvPr>
            <p:ph type="ctrTitle"/>
          </p:nvPr>
        </p:nvSpPr>
        <p:spPr>
          <a:xfrm>
            <a:off x="1044684" y="5299581"/>
            <a:ext cx="9676190" cy="597366"/>
          </a:xfrm>
        </p:spPr>
        <p:txBody>
          <a:bodyPr anchor="ctr">
            <a:noAutofit/>
          </a:bodyPr>
          <a:lstStyle/>
          <a:p>
            <a:pPr algn="l"/>
            <a:r>
              <a:rPr lang="en-US" sz="4800" b="1" dirty="0">
                <a:solidFill>
                  <a:srgbClr val="FFCF01"/>
                </a:solidFill>
              </a:rPr>
              <a:t>digitizing our shared UNESCO history</a:t>
            </a:r>
            <a:endParaRPr lang="en-CA" sz="4800" b="1" dirty="0">
              <a:solidFill>
                <a:srgbClr val="FFCF01"/>
              </a:solidFill>
            </a:endParaRPr>
          </a:p>
        </p:txBody>
      </p:sp>
      <p:sp>
        <p:nvSpPr>
          <p:cNvPr id="3" name="Subtitle 2">
            <a:extLst>
              <a:ext uri="{FF2B5EF4-FFF2-40B4-BE49-F238E27FC236}">
                <a16:creationId xmlns:a16="http://schemas.microsoft.com/office/drawing/2014/main" id="{4808047E-9947-4D76-A48D-786E7BC0EA4D}"/>
              </a:ext>
            </a:extLst>
          </p:cNvPr>
          <p:cNvSpPr>
            <a:spLocks noGrp="1"/>
          </p:cNvSpPr>
          <p:nvPr>
            <p:ph type="subTitle" idx="1"/>
          </p:nvPr>
        </p:nvSpPr>
        <p:spPr>
          <a:xfrm>
            <a:off x="2668555" y="5896947"/>
            <a:ext cx="8879980" cy="501030"/>
          </a:xfrm>
        </p:spPr>
        <p:txBody>
          <a:bodyPr anchor="ctr">
            <a:normAutofit/>
          </a:bodyPr>
          <a:lstStyle/>
          <a:p>
            <a:r>
              <a:rPr lang="en-US" sz="2000" dirty="0">
                <a:solidFill>
                  <a:srgbClr val="FFFFFF"/>
                </a:solidFill>
              </a:rPr>
              <a:t>project for safeguarding and promoting UNESCO’s own documentary heritage</a:t>
            </a:r>
            <a:endParaRPr lang="en-CA" sz="2000" dirty="0">
              <a:solidFill>
                <a:srgbClr val="FFFFFF"/>
              </a:solidFill>
            </a:endParaRPr>
          </a:p>
        </p:txBody>
      </p:sp>
      <p:pic>
        <p:nvPicPr>
          <p:cNvPr id="7" name="Picture 6">
            <a:extLst>
              <a:ext uri="{FF2B5EF4-FFF2-40B4-BE49-F238E27FC236}">
                <a16:creationId xmlns:a16="http://schemas.microsoft.com/office/drawing/2014/main" id="{F518F371-BD9A-4081-9D75-704E30F263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65197" y="74174"/>
            <a:ext cx="2012750" cy="1166797"/>
          </a:xfrm>
          <a:prstGeom prst="rect">
            <a:avLst/>
          </a:prstGeom>
        </p:spPr>
      </p:pic>
    </p:spTree>
    <p:extLst>
      <p:ext uri="{BB962C8B-B14F-4D97-AF65-F5344CB8AC3E}">
        <p14:creationId xmlns:p14="http://schemas.microsoft.com/office/powerpoint/2010/main" val="672487586"/>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background</a:t>
            </a:r>
            <a:endParaRPr lang="en-CA" sz="3600" dirty="0">
              <a:solidFill>
                <a:schemeClr val="bg1"/>
              </a:solidFill>
            </a:endParaRPr>
          </a:p>
        </p:txBody>
      </p:sp>
      <p:pic>
        <p:nvPicPr>
          <p:cNvPr id="5" name="Content Placeholder 4">
            <a:extLst>
              <a:ext uri="{FF2B5EF4-FFF2-40B4-BE49-F238E27FC236}">
                <a16:creationId xmlns:a16="http://schemas.microsoft.com/office/drawing/2014/main" id="{832E499C-0025-450C-A9F6-B05FF3A881A5}"/>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5931378" y="387807"/>
            <a:ext cx="1303231" cy="1343025"/>
          </a:xfrm>
          <a:prstGeom prst="ellipse">
            <a:avLst/>
          </a:prstGeom>
          <a:ln w="63500" cap="rnd">
            <a:solidFill>
              <a:schemeClr val="tx1">
                <a:lumMod val="75000"/>
                <a:lumOff val="2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8" name="Content Placeholder 4">
            <a:extLst>
              <a:ext uri="{FF2B5EF4-FFF2-40B4-BE49-F238E27FC236}">
                <a16:creationId xmlns:a16="http://schemas.microsoft.com/office/drawing/2014/main" id="{9AC9CC36-0C38-42FA-9D8D-20AC74B6AD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3632" y="3215659"/>
            <a:ext cx="1280070" cy="1343025"/>
          </a:xfrm>
          <a:prstGeom prst="ellipse">
            <a:avLst/>
          </a:prstGeom>
          <a:ln w="63500" cap="rnd">
            <a:solidFill>
              <a:schemeClr val="tx1">
                <a:lumMod val="75000"/>
                <a:lumOff val="2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9" name="Content Placeholder 4">
            <a:extLst>
              <a:ext uri="{FF2B5EF4-FFF2-40B4-BE49-F238E27FC236}">
                <a16:creationId xmlns:a16="http://schemas.microsoft.com/office/drawing/2014/main" id="{18A36BD3-8276-44DE-B85B-ED975215D1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185675" y="430787"/>
            <a:ext cx="1280070" cy="1302527"/>
          </a:xfrm>
          <a:prstGeom prst="ellipse">
            <a:avLst/>
          </a:prstGeom>
          <a:ln w="63500" cap="rnd">
            <a:solidFill>
              <a:schemeClr val="tx1">
                <a:lumMod val="75000"/>
                <a:lumOff val="2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13" name="Content Placeholder 4">
            <a:extLst>
              <a:ext uri="{FF2B5EF4-FFF2-40B4-BE49-F238E27FC236}">
                <a16:creationId xmlns:a16="http://schemas.microsoft.com/office/drawing/2014/main" id="{D678C82B-FA75-4BCF-BB1E-6D4C7E44D7F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5677" y="3215659"/>
            <a:ext cx="1280070" cy="1282920"/>
          </a:xfrm>
          <a:prstGeom prst="ellipse">
            <a:avLst/>
          </a:prstGeom>
          <a:ln w="63500" cap="rnd">
            <a:solidFill>
              <a:schemeClr val="tx1">
                <a:lumMod val="75000"/>
                <a:lumOff val="25000"/>
              </a:schemeClr>
            </a:solidFill>
          </a:ln>
          <a:effectLst/>
          <a:scene3d>
            <a:camera prst="orthographicFront"/>
            <a:lightRig rig="contrasting" dir="t">
              <a:rot lat="0" lon="0" rev="3000000"/>
            </a:lightRig>
          </a:scene3d>
          <a:sp3d contourW="7620">
            <a:bevelT w="95250" h="31750"/>
            <a:contourClr>
              <a:srgbClr val="333333"/>
            </a:contourClr>
          </a:sp3d>
        </p:spPr>
      </p:pic>
      <p:sp>
        <p:nvSpPr>
          <p:cNvPr id="16" name="Content Placeholder 2">
            <a:extLst>
              <a:ext uri="{FF2B5EF4-FFF2-40B4-BE49-F238E27FC236}">
                <a16:creationId xmlns:a16="http://schemas.microsoft.com/office/drawing/2014/main" id="{B05F83C4-EBC8-4105-9BB3-52EFB510B758}"/>
              </a:ext>
            </a:extLst>
          </p:cNvPr>
          <p:cNvSpPr txBox="1">
            <a:spLocks/>
          </p:cNvSpPr>
          <p:nvPr/>
        </p:nvSpPr>
        <p:spPr>
          <a:xfrm>
            <a:off x="5474344" y="1871809"/>
            <a:ext cx="2413398" cy="10705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tx1">
                    <a:lumMod val="75000"/>
                    <a:lumOff val="25000"/>
                  </a:schemeClr>
                </a:solidFill>
                <a:latin typeface="+mj-lt"/>
              </a:rPr>
              <a:t>Adam Cowling</a:t>
            </a:r>
            <a:r>
              <a:rPr lang="en-US" sz="2200" dirty="0">
                <a:solidFill>
                  <a:schemeClr val="tx1">
                    <a:lumMod val="75000"/>
                    <a:lumOff val="25000"/>
                  </a:schemeClr>
                </a:solidFill>
                <a:latin typeface="+mj-lt"/>
              </a:rPr>
              <a:t/>
            </a:r>
            <a:br>
              <a:rPr lang="en-US" sz="2200" dirty="0">
                <a:solidFill>
                  <a:schemeClr val="tx1">
                    <a:lumMod val="75000"/>
                    <a:lumOff val="25000"/>
                  </a:schemeClr>
                </a:solidFill>
                <a:latin typeface="+mj-lt"/>
              </a:rPr>
            </a:br>
            <a:r>
              <a:rPr lang="en-US" sz="2200" dirty="0">
                <a:solidFill>
                  <a:schemeClr val="tx1">
                    <a:lumMod val="75000"/>
                    <a:lumOff val="25000"/>
                  </a:schemeClr>
                </a:solidFill>
                <a:latin typeface="+mj-lt"/>
              </a:rPr>
              <a:t>P</a:t>
            </a:r>
            <a:r>
              <a:rPr lang="en-CA" sz="2200" dirty="0" err="1">
                <a:solidFill>
                  <a:schemeClr val="tx1">
                    <a:lumMod val="75000"/>
                    <a:lumOff val="25000"/>
                  </a:schemeClr>
                </a:solidFill>
                <a:latin typeface="+mj-lt"/>
              </a:rPr>
              <a:t>roject</a:t>
            </a:r>
            <a:r>
              <a:rPr lang="en-CA" sz="2200" dirty="0">
                <a:solidFill>
                  <a:schemeClr val="tx1">
                    <a:lumMod val="75000"/>
                    <a:lumOff val="25000"/>
                  </a:schemeClr>
                </a:solidFill>
                <a:latin typeface="+mj-lt"/>
              </a:rPr>
              <a:t> Manager</a:t>
            </a:r>
            <a:r>
              <a:rPr lang="en-US" sz="2200" dirty="0">
                <a:solidFill>
                  <a:schemeClr val="tx1">
                    <a:lumMod val="75000"/>
                    <a:lumOff val="25000"/>
                  </a:schemeClr>
                </a:solidFill>
                <a:latin typeface="+mj-lt"/>
              </a:rPr>
              <a:t/>
            </a:r>
            <a:br>
              <a:rPr lang="en-US" sz="2200" dirty="0">
                <a:solidFill>
                  <a:schemeClr val="tx1">
                    <a:lumMod val="75000"/>
                    <a:lumOff val="25000"/>
                  </a:schemeClr>
                </a:solidFill>
                <a:latin typeface="+mj-lt"/>
              </a:rPr>
            </a:br>
            <a:r>
              <a:rPr lang="en-US" sz="2200" dirty="0">
                <a:solidFill>
                  <a:schemeClr val="tx1">
                    <a:lumMod val="75000"/>
                    <a:lumOff val="25000"/>
                  </a:schemeClr>
                </a:solidFill>
                <a:latin typeface="+mj-lt"/>
              </a:rPr>
              <a:t>RM Specialist</a:t>
            </a:r>
            <a:endParaRPr lang="en-CA" sz="2200" dirty="0">
              <a:solidFill>
                <a:schemeClr val="tx1">
                  <a:lumMod val="75000"/>
                  <a:lumOff val="25000"/>
                </a:schemeClr>
              </a:solidFill>
              <a:latin typeface="+mj-lt"/>
            </a:endParaRPr>
          </a:p>
        </p:txBody>
      </p:sp>
      <p:sp>
        <p:nvSpPr>
          <p:cNvPr id="17" name="Content Placeholder 2">
            <a:extLst>
              <a:ext uri="{FF2B5EF4-FFF2-40B4-BE49-F238E27FC236}">
                <a16:creationId xmlns:a16="http://schemas.microsoft.com/office/drawing/2014/main" id="{2BE06AA4-8693-462E-9602-6BDEC725D467}"/>
              </a:ext>
            </a:extLst>
          </p:cNvPr>
          <p:cNvSpPr txBox="1">
            <a:spLocks/>
          </p:cNvSpPr>
          <p:nvPr/>
        </p:nvSpPr>
        <p:spPr>
          <a:xfrm>
            <a:off x="5474344" y="4668291"/>
            <a:ext cx="2592108" cy="10705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tx1">
                    <a:lumMod val="75000"/>
                    <a:lumOff val="25000"/>
                  </a:schemeClr>
                </a:solidFill>
                <a:latin typeface="+mj-lt"/>
              </a:rPr>
              <a:t>Eng Sengsavang</a:t>
            </a:r>
            <a:r>
              <a:rPr lang="en-US" sz="2200" dirty="0">
                <a:solidFill>
                  <a:schemeClr val="tx1">
                    <a:lumMod val="75000"/>
                    <a:lumOff val="25000"/>
                  </a:schemeClr>
                </a:solidFill>
                <a:latin typeface="+mj-lt"/>
              </a:rPr>
              <a:t/>
            </a:r>
            <a:br>
              <a:rPr lang="en-US" sz="2200" dirty="0">
                <a:solidFill>
                  <a:schemeClr val="tx1">
                    <a:lumMod val="75000"/>
                    <a:lumOff val="25000"/>
                  </a:schemeClr>
                </a:solidFill>
                <a:latin typeface="+mj-lt"/>
              </a:rPr>
            </a:br>
            <a:r>
              <a:rPr lang="en-US" sz="2200" dirty="0">
                <a:solidFill>
                  <a:schemeClr val="tx1">
                    <a:lumMod val="75000"/>
                    <a:lumOff val="25000"/>
                  </a:schemeClr>
                </a:solidFill>
                <a:latin typeface="+mj-lt"/>
              </a:rPr>
              <a:t>Reference Archivist</a:t>
            </a:r>
            <a:endParaRPr lang="en-CA" sz="2200" dirty="0">
              <a:solidFill>
                <a:schemeClr val="tx1">
                  <a:lumMod val="75000"/>
                  <a:lumOff val="25000"/>
                </a:schemeClr>
              </a:solidFill>
              <a:latin typeface="+mj-lt"/>
            </a:endParaRPr>
          </a:p>
        </p:txBody>
      </p:sp>
      <p:sp>
        <p:nvSpPr>
          <p:cNvPr id="18" name="Content Placeholder 2">
            <a:extLst>
              <a:ext uri="{FF2B5EF4-FFF2-40B4-BE49-F238E27FC236}">
                <a16:creationId xmlns:a16="http://schemas.microsoft.com/office/drawing/2014/main" id="{67AF8033-C93F-48C3-8325-4F5EAEFB5622}"/>
              </a:ext>
            </a:extLst>
          </p:cNvPr>
          <p:cNvSpPr txBox="1">
            <a:spLocks/>
          </p:cNvSpPr>
          <p:nvPr/>
        </p:nvSpPr>
        <p:spPr>
          <a:xfrm>
            <a:off x="8814472" y="1874278"/>
            <a:ext cx="2413398" cy="10705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tx1">
                    <a:lumMod val="75000"/>
                    <a:lumOff val="25000"/>
                  </a:schemeClr>
                </a:solidFill>
                <a:latin typeface="+mj-lt"/>
              </a:rPr>
              <a:t>Giovanna Hendel</a:t>
            </a:r>
            <a:r>
              <a:rPr lang="en-US" sz="2200" dirty="0">
                <a:solidFill>
                  <a:schemeClr val="tx1">
                    <a:lumMod val="75000"/>
                    <a:lumOff val="25000"/>
                  </a:schemeClr>
                </a:solidFill>
                <a:latin typeface="+mj-lt"/>
              </a:rPr>
              <a:t/>
            </a:r>
            <a:br>
              <a:rPr lang="en-US" sz="2200" dirty="0">
                <a:solidFill>
                  <a:schemeClr val="tx1">
                    <a:lumMod val="75000"/>
                    <a:lumOff val="25000"/>
                  </a:schemeClr>
                </a:solidFill>
                <a:latin typeface="+mj-lt"/>
              </a:rPr>
            </a:br>
            <a:r>
              <a:rPr lang="en-US" sz="2200" dirty="0">
                <a:solidFill>
                  <a:schemeClr val="tx1">
                    <a:lumMod val="75000"/>
                    <a:lumOff val="25000"/>
                  </a:schemeClr>
                </a:solidFill>
                <a:latin typeface="+mj-lt"/>
              </a:rPr>
              <a:t>P</a:t>
            </a:r>
            <a:r>
              <a:rPr lang="en-CA" sz="2200" dirty="0" err="1">
                <a:solidFill>
                  <a:schemeClr val="tx1">
                    <a:lumMod val="75000"/>
                    <a:lumOff val="25000"/>
                  </a:schemeClr>
                </a:solidFill>
                <a:latin typeface="+mj-lt"/>
              </a:rPr>
              <a:t>roject</a:t>
            </a:r>
            <a:r>
              <a:rPr lang="en-CA" sz="2200" dirty="0">
                <a:solidFill>
                  <a:schemeClr val="tx1">
                    <a:lumMod val="75000"/>
                    <a:lumOff val="25000"/>
                  </a:schemeClr>
                </a:solidFill>
                <a:latin typeface="+mj-lt"/>
              </a:rPr>
              <a:t> Coordinator</a:t>
            </a:r>
          </a:p>
        </p:txBody>
      </p:sp>
      <p:sp>
        <p:nvSpPr>
          <p:cNvPr id="19" name="Content Placeholder 2">
            <a:extLst>
              <a:ext uri="{FF2B5EF4-FFF2-40B4-BE49-F238E27FC236}">
                <a16:creationId xmlns:a16="http://schemas.microsoft.com/office/drawing/2014/main" id="{F1C879DF-B427-4CCB-B06C-088F6EB53939}"/>
              </a:ext>
            </a:extLst>
          </p:cNvPr>
          <p:cNvSpPr txBox="1">
            <a:spLocks/>
          </p:cNvSpPr>
          <p:nvPr/>
        </p:nvSpPr>
        <p:spPr>
          <a:xfrm>
            <a:off x="8814472" y="4668291"/>
            <a:ext cx="2310783" cy="10705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b="1" dirty="0">
                <a:solidFill>
                  <a:schemeClr val="tx1">
                    <a:lumMod val="75000"/>
                    <a:lumOff val="25000"/>
                  </a:schemeClr>
                </a:solidFill>
                <a:latin typeface="+mj-lt"/>
              </a:rPr>
              <a:t>Ma</a:t>
            </a:r>
            <a:r>
              <a:rPr lang="en-CA" sz="2200" b="1" dirty="0" err="1">
                <a:solidFill>
                  <a:schemeClr val="tx1">
                    <a:lumMod val="75000"/>
                    <a:lumOff val="25000"/>
                  </a:schemeClr>
                </a:solidFill>
                <a:latin typeface="+mj-lt"/>
              </a:rPr>
              <a:t>ëva</a:t>
            </a:r>
            <a:r>
              <a:rPr lang="en-CA" sz="2200" b="1" dirty="0">
                <a:solidFill>
                  <a:schemeClr val="tx1">
                    <a:lumMod val="75000"/>
                    <a:lumOff val="25000"/>
                  </a:schemeClr>
                </a:solidFill>
                <a:latin typeface="+mj-lt"/>
              </a:rPr>
              <a:t> Nguyen</a:t>
            </a:r>
            <a:r>
              <a:rPr lang="en-US" sz="2200" dirty="0">
                <a:solidFill>
                  <a:schemeClr val="tx1">
                    <a:lumMod val="75000"/>
                    <a:lumOff val="25000"/>
                  </a:schemeClr>
                </a:solidFill>
                <a:latin typeface="+mj-lt"/>
              </a:rPr>
              <a:t/>
            </a:r>
            <a:br>
              <a:rPr lang="en-US" sz="2200" dirty="0">
                <a:solidFill>
                  <a:schemeClr val="tx1">
                    <a:lumMod val="75000"/>
                    <a:lumOff val="25000"/>
                  </a:schemeClr>
                </a:solidFill>
                <a:latin typeface="+mj-lt"/>
              </a:rPr>
            </a:br>
            <a:r>
              <a:rPr lang="en-US" sz="2200" dirty="0">
                <a:solidFill>
                  <a:schemeClr val="tx1">
                    <a:lumMod val="75000"/>
                    <a:lumOff val="25000"/>
                  </a:schemeClr>
                </a:solidFill>
                <a:latin typeface="+mj-lt"/>
              </a:rPr>
              <a:t>P</a:t>
            </a:r>
            <a:r>
              <a:rPr lang="en-CA" sz="2200" dirty="0" err="1">
                <a:solidFill>
                  <a:schemeClr val="tx1">
                    <a:lumMod val="75000"/>
                    <a:lumOff val="25000"/>
                  </a:schemeClr>
                </a:solidFill>
                <a:latin typeface="+mj-lt"/>
              </a:rPr>
              <a:t>roject</a:t>
            </a:r>
            <a:r>
              <a:rPr lang="en-CA" sz="2200" dirty="0">
                <a:solidFill>
                  <a:schemeClr val="tx1">
                    <a:lumMod val="75000"/>
                    <a:lumOff val="25000"/>
                  </a:schemeClr>
                </a:solidFill>
                <a:latin typeface="+mj-lt"/>
              </a:rPr>
              <a:t> Assistant</a:t>
            </a:r>
          </a:p>
        </p:txBody>
      </p:sp>
      <p:sp>
        <p:nvSpPr>
          <p:cNvPr id="20" name="Content Placeholder 2">
            <a:extLst>
              <a:ext uri="{FF2B5EF4-FFF2-40B4-BE49-F238E27FC236}">
                <a16:creationId xmlns:a16="http://schemas.microsoft.com/office/drawing/2014/main" id="{90DA866E-BF67-4966-AAAB-59D930E0136D}"/>
              </a:ext>
            </a:extLst>
          </p:cNvPr>
          <p:cNvSpPr txBox="1">
            <a:spLocks/>
          </p:cNvSpPr>
          <p:nvPr/>
        </p:nvSpPr>
        <p:spPr>
          <a:xfrm>
            <a:off x="8814472" y="5759416"/>
            <a:ext cx="3377528" cy="8215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tx1">
                    <a:lumMod val="75000"/>
                    <a:lumOff val="25000"/>
                  </a:schemeClr>
                </a:solidFill>
                <a:latin typeface="+mj-lt"/>
              </a:rPr>
              <a:t>2 Interns</a:t>
            </a:r>
          </a:p>
          <a:p>
            <a:pPr marL="0" indent="0">
              <a:buNone/>
            </a:pPr>
            <a:r>
              <a:rPr lang="en-US" sz="2200" dirty="0">
                <a:solidFill>
                  <a:schemeClr val="tx1">
                    <a:lumMod val="75000"/>
                    <a:lumOff val="25000"/>
                  </a:schemeClr>
                </a:solidFill>
                <a:latin typeface="+mj-lt"/>
              </a:rPr>
              <a:t>6 Operators (Vendor)</a:t>
            </a:r>
            <a:endParaRPr lang="en-CA" sz="2200" dirty="0">
              <a:solidFill>
                <a:schemeClr val="tx1">
                  <a:lumMod val="75000"/>
                  <a:lumOff val="25000"/>
                </a:schemeClr>
              </a:solidFill>
              <a:latin typeface="+mj-lt"/>
            </a:endParaRPr>
          </a:p>
          <a:p>
            <a:pPr marL="0" indent="0">
              <a:buNone/>
            </a:pPr>
            <a:endParaRPr lang="en-CA" sz="2200" dirty="0">
              <a:solidFill>
                <a:schemeClr val="tx1">
                  <a:lumMod val="75000"/>
                  <a:lumOff val="25000"/>
                </a:schemeClr>
              </a:solidFill>
              <a:latin typeface="+mj-lt"/>
            </a:endParaRPr>
          </a:p>
        </p:txBody>
      </p:sp>
      <p:sp>
        <p:nvSpPr>
          <p:cNvPr id="22" name="Content Placeholder 2">
            <a:extLst>
              <a:ext uri="{FF2B5EF4-FFF2-40B4-BE49-F238E27FC236}">
                <a16:creationId xmlns:a16="http://schemas.microsoft.com/office/drawing/2014/main" id="{E9A18E71-1145-4FA6-8F00-CEA1D654D6DE}"/>
              </a:ext>
            </a:extLst>
          </p:cNvPr>
          <p:cNvSpPr txBox="1">
            <a:spLocks/>
          </p:cNvSpPr>
          <p:nvPr/>
        </p:nvSpPr>
        <p:spPr>
          <a:xfrm>
            <a:off x="5436944" y="5759416"/>
            <a:ext cx="3377528" cy="7760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200" dirty="0">
                <a:solidFill>
                  <a:schemeClr val="tx1">
                    <a:lumMod val="75000"/>
                    <a:lumOff val="25000"/>
                  </a:schemeClr>
                </a:solidFill>
                <a:latin typeface="+mj-lt"/>
              </a:rPr>
              <a:t>Cataloguing Librarian</a:t>
            </a:r>
          </a:p>
          <a:p>
            <a:pPr marL="0" indent="0">
              <a:buNone/>
            </a:pPr>
            <a:r>
              <a:rPr lang="en-US" sz="2200" dirty="0">
                <a:solidFill>
                  <a:schemeClr val="tx1">
                    <a:lumMod val="75000"/>
                    <a:lumOff val="25000"/>
                  </a:schemeClr>
                </a:solidFill>
                <a:latin typeface="+mj-lt"/>
              </a:rPr>
              <a:t>5 Service Contractors</a:t>
            </a:r>
          </a:p>
          <a:p>
            <a:pPr marL="0" indent="0">
              <a:buNone/>
            </a:pPr>
            <a:endParaRPr lang="en-CA" sz="2200" dirty="0">
              <a:solidFill>
                <a:schemeClr val="tx1">
                  <a:lumMod val="75000"/>
                  <a:lumOff val="25000"/>
                </a:schemeClr>
              </a:solidFill>
              <a:latin typeface="+mj-lt"/>
            </a:endParaRPr>
          </a:p>
        </p:txBody>
      </p:sp>
      <p:pic>
        <p:nvPicPr>
          <p:cNvPr id="23" name="Picture 22">
            <a:extLst>
              <a:ext uri="{FF2B5EF4-FFF2-40B4-BE49-F238E27FC236}">
                <a16:creationId xmlns:a16="http://schemas.microsoft.com/office/drawing/2014/main" id="{46AC8024-3B9B-4BE1-8CB9-C67EB520750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24" name="Rectangle 23">
            <a:extLst>
              <a:ext uri="{FF2B5EF4-FFF2-40B4-BE49-F238E27FC236}">
                <a16:creationId xmlns:a16="http://schemas.microsoft.com/office/drawing/2014/main" id="{DDD8D3F1-B886-49FA-BF66-9D9C9E53D0C3}"/>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Content Placeholder 2">
            <a:extLst>
              <a:ext uri="{FF2B5EF4-FFF2-40B4-BE49-F238E27FC236}">
                <a16:creationId xmlns:a16="http://schemas.microsoft.com/office/drawing/2014/main" id="{83AD35EE-01EE-4034-83E0-F7DB2C969B11}"/>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team</a:t>
            </a:r>
            <a:endParaRPr lang="en-CA" sz="2400" dirty="0">
              <a:solidFill>
                <a:schemeClr val="bg1"/>
              </a:solidFill>
            </a:endParaRPr>
          </a:p>
        </p:txBody>
      </p:sp>
    </p:spTree>
    <p:extLst>
      <p:ext uri="{BB962C8B-B14F-4D97-AF65-F5344CB8AC3E}">
        <p14:creationId xmlns:p14="http://schemas.microsoft.com/office/powerpoint/2010/main" val="15833202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506CE5F4-D636-465E-95FD-AD3F8EA18DC5}"/>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FA940141-AA29-44DD-9FE7-C89C28DC7221}"/>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rPr>
              <a:t>lab</a:t>
            </a:r>
            <a:endParaRPr lang="en-CA" sz="4000" dirty="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846656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lab</a:t>
            </a:r>
            <a:endParaRPr lang="en-CA" sz="3600" dirty="0">
              <a:solidFill>
                <a:schemeClr val="bg1"/>
              </a:solidFill>
            </a:endParaRPr>
          </a:p>
        </p:txBody>
      </p:sp>
      <p:pic>
        <p:nvPicPr>
          <p:cNvPr id="4" name="Picture 3">
            <a:extLst>
              <a:ext uri="{FF2B5EF4-FFF2-40B4-BE49-F238E27FC236}">
                <a16:creationId xmlns:a16="http://schemas.microsoft.com/office/drawing/2014/main" id="{6EED4FC1-5DBC-4791-B242-EC86E281BB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5" name="Rectangle 4">
            <a:extLst>
              <a:ext uri="{FF2B5EF4-FFF2-40B4-BE49-F238E27FC236}">
                <a16:creationId xmlns:a16="http://schemas.microsoft.com/office/drawing/2014/main" id="{88FDD903-F7FA-473C-857A-BD96B84FE7DC}"/>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Content Placeholder 2">
            <a:extLst>
              <a:ext uri="{FF2B5EF4-FFF2-40B4-BE49-F238E27FC236}">
                <a16:creationId xmlns:a16="http://schemas.microsoft.com/office/drawing/2014/main" id="{042100A4-7396-4AB8-8C8F-AFB868B28460}"/>
              </a:ext>
            </a:extLst>
          </p:cNvPr>
          <p:cNvSpPr>
            <a:spLocks noGrp="1"/>
          </p:cNvSpPr>
          <p:nvPr>
            <p:ph idx="1"/>
          </p:nvPr>
        </p:nvSpPr>
        <p:spPr>
          <a:xfrm>
            <a:off x="5046305" y="537999"/>
            <a:ext cx="6775580" cy="6040081"/>
          </a:xfrm>
        </p:spPr>
        <p:txBody>
          <a:bodyPr>
            <a:normAutofit/>
          </a:bodyPr>
          <a:lstStyle/>
          <a:p>
            <a:pPr marL="0" indent="0">
              <a:buNone/>
            </a:pPr>
            <a:r>
              <a:rPr lang="en-CA" sz="2000" b="1" dirty="0"/>
              <a:t>What is the Archives’ Digitization Laboratory (the “Lab”)?</a:t>
            </a:r>
          </a:p>
          <a:p>
            <a:pPr marL="0" indent="0">
              <a:buNone/>
            </a:pPr>
            <a:r>
              <a:rPr lang="en-CA" sz="1800" dirty="0"/>
              <a:t>The Lab is a space of ideas and a crossroads where unique archival heritage meets the best of current digitization technologies. </a:t>
            </a:r>
          </a:p>
          <a:p>
            <a:pPr marL="0" indent="0">
              <a:buNone/>
            </a:pPr>
            <a:r>
              <a:rPr lang="en-CA" sz="1800" dirty="0"/>
              <a:t>Together with our Vendor, we installed advanced digitization equipment, as well as storage, processing and quality control workspaces where team members are undertaking a 2 year project led by the UNESCO Archives.</a:t>
            </a:r>
          </a:p>
          <a:p>
            <a:pPr marL="0" indent="0">
              <a:buNone/>
            </a:pPr>
            <a:endParaRPr lang="en-US" sz="1800" dirty="0"/>
          </a:p>
          <a:p>
            <a:pPr marL="0" indent="0">
              <a:buNone/>
            </a:pPr>
            <a:r>
              <a:rPr lang="en-CA" sz="2000" b="1" dirty="0"/>
              <a:t>Why do digitization on-premise?</a:t>
            </a:r>
          </a:p>
          <a:p>
            <a:pPr marL="0" indent="0">
              <a:buNone/>
            </a:pPr>
            <a:r>
              <a:rPr lang="en-CA" sz="1800" b="1" dirty="0"/>
              <a:t>First</a:t>
            </a:r>
            <a:r>
              <a:rPr lang="en-CA" sz="1800" dirty="0"/>
              <a:t>, avoid, as much as practically possible, the transport of unique, one-of-a-kind archives off-site</a:t>
            </a:r>
          </a:p>
          <a:p>
            <a:pPr marL="0" indent="0">
              <a:buNone/>
            </a:pPr>
            <a:r>
              <a:rPr lang="en-CA" sz="1800" b="1" dirty="0"/>
              <a:t>Second</a:t>
            </a:r>
            <a:r>
              <a:rPr lang="en-CA" sz="1800" dirty="0"/>
              <a:t>, make the project as visible as possible for UNESCO staff, UNESCO’s Member States and public visitors to the Headquarters complex</a:t>
            </a:r>
          </a:p>
          <a:p>
            <a:pPr marL="0" indent="0">
              <a:buNone/>
            </a:pPr>
            <a:r>
              <a:rPr lang="en-CA" sz="1800" dirty="0"/>
              <a:t>Avoid “out of sight, out of mind”</a:t>
            </a:r>
          </a:p>
          <a:p>
            <a:pPr marL="0" indent="0">
              <a:buNone/>
            </a:pPr>
            <a:r>
              <a:rPr lang="en-CA" sz="1800" dirty="0"/>
              <a:t>Demonstrate and communicate on an on-going basis the value,  complexity and sheer scale of such an undertaking</a:t>
            </a:r>
          </a:p>
          <a:p>
            <a:pPr marL="0" indent="0">
              <a:buNone/>
            </a:pPr>
            <a:endParaRPr lang="en-CA" sz="1800" dirty="0"/>
          </a:p>
          <a:p>
            <a:pPr marL="0" indent="0">
              <a:buNone/>
            </a:pPr>
            <a:endParaRPr lang="en-CA" sz="1800" dirty="0"/>
          </a:p>
        </p:txBody>
      </p:sp>
      <p:sp>
        <p:nvSpPr>
          <p:cNvPr id="10" name="Content Placeholder 2">
            <a:extLst>
              <a:ext uri="{FF2B5EF4-FFF2-40B4-BE49-F238E27FC236}">
                <a16:creationId xmlns:a16="http://schemas.microsoft.com/office/drawing/2014/main" id="{69E8CC11-65DE-4ACB-A74D-F65B54D55C9D}"/>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info</a:t>
            </a:r>
            <a:endParaRPr lang="en-CA" sz="2400" dirty="0">
              <a:solidFill>
                <a:schemeClr val="bg1"/>
              </a:solidFill>
            </a:endParaRPr>
          </a:p>
        </p:txBody>
      </p:sp>
    </p:spTree>
    <p:extLst>
      <p:ext uri="{BB962C8B-B14F-4D97-AF65-F5344CB8AC3E}">
        <p14:creationId xmlns:p14="http://schemas.microsoft.com/office/powerpoint/2010/main" val="6909939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lab</a:t>
            </a:r>
            <a:endParaRPr lang="en-CA" sz="3600" dirty="0">
              <a:solidFill>
                <a:schemeClr val="bg1"/>
              </a:solidFill>
            </a:endParaRPr>
          </a:p>
        </p:txBody>
      </p:sp>
      <p:pic>
        <p:nvPicPr>
          <p:cNvPr id="4" name="Picture 3">
            <a:extLst>
              <a:ext uri="{FF2B5EF4-FFF2-40B4-BE49-F238E27FC236}">
                <a16:creationId xmlns:a16="http://schemas.microsoft.com/office/drawing/2014/main" id="{6EED4FC1-5DBC-4791-B242-EC86E281BB5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5" name="Rectangle 4">
            <a:extLst>
              <a:ext uri="{FF2B5EF4-FFF2-40B4-BE49-F238E27FC236}">
                <a16:creationId xmlns:a16="http://schemas.microsoft.com/office/drawing/2014/main" id="{88FDD903-F7FA-473C-857A-BD96B84FE7DC}"/>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Content Placeholder 2">
            <a:extLst>
              <a:ext uri="{FF2B5EF4-FFF2-40B4-BE49-F238E27FC236}">
                <a16:creationId xmlns:a16="http://schemas.microsoft.com/office/drawing/2014/main" id="{042100A4-7396-4AB8-8C8F-AFB868B28460}"/>
              </a:ext>
            </a:extLst>
          </p:cNvPr>
          <p:cNvSpPr>
            <a:spLocks noGrp="1"/>
          </p:cNvSpPr>
          <p:nvPr>
            <p:ph idx="1"/>
          </p:nvPr>
        </p:nvSpPr>
        <p:spPr>
          <a:xfrm>
            <a:off x="5046304" y="537999"/>
            <a:ext cx="6896879" cy="6040081"/>
          </a:xfrm>
        </p:spPr>
        <p:txBody>
          <a:bodyPr>
            <a:normAutofit/>
          </a:bodyPr>
          <a:lstStyle/>
          <a:p>
            <a:r>
              <a:rPr lang="en-US" sz="2000" dirty="0"/>
              <a:t>Location options are limited when space is at a premium</a:t>
            </a:r>
          </a:p>
          <a:p>
            <a:r>
              <a:rPr lang="en-US" sz="2000" dirty="0"/>
              <a:t>Not as central/visible as desired, but “fishbowl” a plus</a:t>
            </a:r>
          </a:p>
          <a:p>
            <a:r>
              <a:rPr lang="en-US" sz="2000" dirty="0"/>
              <a:t>No elevator to this level</a:t>
            </a:r>
          </a:p>
          <a:p>
            <a:r>
              <a:rPr lang="en-US" sz="2000" dirty="0"/>
              <a:t>Partition removal (HQD always said “No”)</a:t>
            </a:r>
          </a:p>
          <a:p>
            <a:r>
              <a:rPr lang="en-US" sz="2000" dirty="0"/>
              <a:t>Electricity and network cabling had to be redone; network switch installed</a:t>
            </a:r>
          </a:p>
          <a:p>
            <a:r>
              <a:rPr lang="en-US" sz="2000" dirty="0"/>
              <a:t>No line to data </a:t>
            </a:r>
            <a:r>
              <a:rPr lang="en-US" sz="2000" dirty="0" err="1"/>
              <a:t>centre</a:t>
            </a:r>
            <a:r>
              <a:rPr lang="en-US" sz="2000" dirty="0"/>
              <a:t> initially – had to push for this; server room set-up; “naturally” cooled</a:t>
            </a:r>
          </a:p>
          <a:p>
            <a:r>
              <a:rPr lang="en-US" sz="2000" dirty="0"/>
              <a:t>Significant increase in bandwidth; requires monthly investment in dedicated line; issues with outages</a:t>
            </a:r>
          </a:p>
          <a:p>
            <a:r>
              <a:rPr lang="en-US" sz="2000" dirty="0"/>
              <a:t>Changes to schedule for cleaning, security, electricity/lighting downtimes </a:t>
            </a:r>
          </a:p>
          <a:p>
            <a:endParaRPr lang="en-CA" sz="2000" dirty="0"/>
          </a:p>
          <a:p>
            <a:pPr marL="0" indent="0">
              <a:buNone/>
            </a:pPr>
            <a:endParaRPr lang="en-CA" sz="2000" dirty="0"/>
          </a:p>
        </p:txBody>
      </p:sp>
      <p:sp>
        <p:nvSpPr>
          <p:cNvPr id="10" name="Content Placeholder 2">
            <a:extLst>
              <a:ext uri="{FF2B5EF4-FFF2-40B4-BE49-F238E27FC236}">
                <a16:creationId xmlns:a16="http://schemas.microsoft.com/office/drawing/2014/main" id="{69E8CC11-65DE-4ACB-A74D-F65B54D55C9D}"/>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challenges</a:t>
            </a:r>
            <a:endParaRPr lang="en-CA" sz="2400" dirty="0">
              <a:solidFill>
                <a:schemeClr val="bg1"/>
              </a:solidFill>
            </a:endParaRPr>
          </a:p>
        </p:txBody>
      </p:sp>
    </p:spTree>
    <p:extLst>
      <p:ext uri="{BB962C8B-B14F-4D97-AF65-F5344CB8AC3E}">
        <p14:creationId xmlns:p14="http://schemas.microsoft.com/office/powerpoint/2010/main" val="1730096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erson sitting at a desk with a computer&#10;&#10;Description automatically generated">
            <a:extLst>
              <a:ext uri="{FF2B5EF4-FFF2-40B4-BE49-F238E27FC236}">
                <a16:creationId xmlns:a16="http://schemas.microsoft.com/office/drawing/2014/main" id="{0E889C26-1CD5-43B2-9CF9-2D0A7D504C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4863"/>
          <a:stretch/>
        </p:blipFill>
        <p:spPr>
          <a:xfrm>
            <a:off x="6150507" y="3428999"/>
            <a:ext cx="6041491" cy="3429001"/>
          </a:xfrm>
          <a:prstGeom prst="rect">
            <a:avLst/>
          </a:prstGeom>
        </p:spPr>
      </p:pic>
      <p:pic>
        <p:nvPicPr>
          <p:cNvPr id="11" name="Picture 10" descr="A person sitting at a desk&#10;&#10;Description automatically generated">
            <a:extLst>
              <a:ext uri="{FF2B5EF4-FFF2-40B4-BE49-F238E27FC236}">
                <a16:creationId xmlns:a16="http://schemas.microsoft.com/office/drawing/2014/main" id="{6F22E033-03AC-4DE2-BA65-320E617EA84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3439926"/>
            <a:ext cx="6035267" cy="3418074"/>
          </a:xfrm>
          <a:prstGeom prst="rect">
            <a:avLst/>
          </a:prstGeom>
        </p:spPr>
      </p:pic>
      <p:pic>
        <p:nvPicPr>
          <p:cNvPr id="9" name="Picture 8" descr="A picture containing indoor, person, floor, computer&#10;&#10;Description automatically generated">
            <a:extLst>
              <a:ext uri="{FF2B5EF4-FFF2-40B4-BE49-F238E27FC236}">
                <a16:creationId xmlns:a16="http://schemas.microsoft.com/office/drawing/2014/main" id="{22B754D2-FB93-48D7-8B3C-25CFD9A4ECD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089774" y="-3"/>
            <a:ext cx="6102225" cy="3429003"/>
          </a:xfrm>
          <a:prstGeom prst="rect">
            <a:avLst/>
          </a:prstGeom>
        </p:spPr>
      </p:pic>
      <p:pic>
        <p:nvPicPr>
          <p:cNvPr id="7" name="Picture 6" descr="A desk with a computer monitor&#10;&#10;Description automatically generated">
            <a:extLst>
              <a:ext uri="{FF2B5EF4-FFF2-40B4-BE49-F238E27FC236}">
                <a16:creationId xmlns:a16="http://schemas.microsoft.com/office/drawing/2014/main" id="{88DD8F77-B0B8-47E6-BED5-0EC238CD855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 y="-3"/>
            <a:ext cx="6096002" cy="3429003"/>
          </a:xfrm>
          <a:prstGeom prst="rect">
            <a:avLst/>
          </a:prstGeom>
        </p:spPr>
      </p:pic>
      <p:sp>
        <p:nvSpPr>
          <p:cNvPr id="4" name="Rectangle 3">
            <a:extLst>
              <a:ext uri="{FF2B5EF4-FFF2-40B4-BE49-F238E27FC236}">
                <a16:creationId xmlns:a16="http://schemas.microsoft.com/office/drawing/2014/main" id="{846B8B78-0D7E-41F7-81C3-065AACB58803}"/>
              </a:ext>
            </a:extLst>
          </p:cNvPr>
          <p:cNvSpPr/>
          <p:nvPr/>
        </p:nvSpPr>
        <p:spPr>
          <a:xfrm rot="5400000">
            <a:off x="2666998" y="3368270"/>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Rectangle 4">
            <a:extLst>
              <a:ext uri="{FF2B5EF4-FFF2-40B4-BE49-F238E27FC236}">
                <a16:creationId xmlns:a16="http://schemas.microsoft.com/office/drawing/2014/main" id="{A365AD2A-CCAB-40EA-B79A-8351ECE6721C}"/>
              </a:ext>
            </a:extLst>
          </p:cNvPr>
          <p:cNvSpPr/>
          <p:nvPr/>
        </p:nvSpPr>
        <p:spPr>
          <a:xfrm rot="10800000">
            <a:off x="0" y="3362089"/>
            <a:ext cx="12192000" cy="1338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36314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lab</a:t>
            </a:r>
            <a:endParaRPr lang="en-CA" sz="3600" dirty="0">
              <a:solidFill>
                <a:schemeClr val="bg1"/>
              </a:solidFill>
            </a:endParaRPr>
          </a:p>
        </p:txBody>
      </p:sp>
      <p:pic>
        <p:nvPicPr>
          <p:cNvPr id="4" name="Picture 3">
            <a:extLst>
              <a:ext uri="{FF2B5EF4-FFF2-40B4-BE49-F238E27FC236}">
                <a16:creationId xmlns:a16="http://schemas.microsoft.com/office/drawing/2014/main" id="{6EED4FC1-5DBC-4791-B242-EC86E281B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5" name="Rectangle 4">
            <a:extLst>
              <a:ext uri="{FF2B5EF4-FFF2-40B4-BE49-F238E27FC236}">
                <a16:creationId xmlns:a16="http://schemas.microsoft.com/office/drawing/2014/main" id="{88FDD903-F7FA-473C-857A-BD96B84FE7DC}"/>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Content Placeholder 2">
            <a:extLst>
              <a:ext uri="{FF2B5EF4-FFF2-40B4-BE49-F238E27FC236}">
                <a16:creationId xmlns:a16="http://schemas.microsoft.com/office/drawing/2014/main" id="{C6F216AC-BA41-4974-8FA2-7D537C041DBA}"/>
              </a:ext>
            </a:extLst>
          </p:cNvPr>
          <p:cNvSpPr txBox="1">
            <a:spLocks/>
          </p:cNvSpPr>
          <p:nvPr/>
        </p:nvSpPr>
        <p:spPr>
          <a:xfrm>
            <a:off x="643467" y="3722914"/>
            <a:ext cx="3363974" cy="12950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None/>
            </a:pPr>
            <a:r>
              <a:rPr lang="en-CA" sz="2000" dirty="0">
                <a:solidFill>
                  <a:srgbClr val="FFFFFF"/>
                </a:solidFill>
              </a:rPr>
              <a:t>The Lab is scheduled to operate until the end of 2019 digitizing the collections currently in scope.</a:t>
            </a:r>
            <a:endParaRPr lang="en-CA" sz="1800" dirty="0">
              <a:solidFill>
                <a:srgbClr val="FFFFFF"/>
              </a:solidFill>
            </a:endParaRPr>
          </a:p>
        </p:txBody>
      </p:sp>
      <p:grpSp>
        <p:nvGrpSpPr>
          <p:cNvPr id="3" name="Group 2">
            <a:extLst>
              <a:ext uri="{FF2B5EF4-FFF2-40B4-BE49-F238E27FC236}">
                <a16:creationId xmlns:a16="http://schemas.microsoft.com/office/drawing/2014/main" id="{06E11B11-9F1E-4C8B-BE07-25766C4DF2C9}"/>
              </a:ext>
            </a:extLst>
          </p:cNvPr>
          <p:cNvGrpSpPr/>
          <p:nvPr/>
        </p:nvGrpSpPr>
        <p:grpSpPr>
          <a:xfrm>
            <a:off x="5758598" y="3557958"/>
            <a:ext cx="5343331" cy="2945828"/>
            <a:chOff x="5758598" y="3557958"/>
            <a:chExt cx="5343331" cy="2945828"/>
          </a:xfrm>
        </p:grpSpPr>
        <p:pic>
          <p:nvPicPr>
            <p:cNvPr id="10" name="Picture 9">
              <a:hlinkClick r:id="rId4"/>
              <a:extLst>
                <a:ext uri="{FF2B5EF4-FFF2-40B4-BE49-F238E27FC236}">
                  <a16:creationId xmlns:a16="http://schemas.microsoft.com/office/drawing/2014/main" id="{4FC21DC9-096D-4CD3-B905-7E87402A9E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58598" y="3557958"/>
              <a:ext cx="5343331" cy="2945828"/>
            </a:xfrm>
            <a:prstGeom prst="rect">
              <a:avLst/>
            </a:prstGeom>
            <a:ln w="38100" cap="sq">
              <a:solidFill>
                <a:schemeClr val="tx1">
                  <a:lumMod val="75000"/>
                  <a:lumOff val="25000"/>
                </a:schemeClr>
              </a:solidFill>
              <a:prstDash val="solid"/>
              <a:miter lim="800000"/>
            </a:ln>
            <a:effectLst>
              <a:outerShdw blurRad="50800" dist="38100" dir="2700000" algn="tl" rotWithShape="0">
                <a:srgbClr val="000000">
                  <a:alpha val="43000"/>
                </a:srgbClr>
              </a:outerShdw>
            </a:effectLst>
          </p:spPr>
        </p:pic>
        <p:sp>
          <p:nvSpPr>
            <p:cNvPr id="11" name="Isosceles Triangle 10">
              <a:hlinkClick r:id="rId4"/>
              <a:extLst>
                <a:ext uri="{FF2B5EF4-FFF2-40B4-BE49-F238E27FC236}">
                  <a16:creationId xmlns:a16="http://schemas.microsoft.com/office/drawing/2014/main" id="{F2827C0C-F59B-4AC0-B3E4-804F71F91353}"/>
                </a:ext>
              </a:extLst>
            </p:cNvPr>
            <p:cNvSpPr/>
            <p:nvPr/>
          </p:nvSpPr>
          <p:spPr>
            <a:xfrm rot="5400000">
              <a:off x="7909725" y="4528815"/>
              <a:ext cx="1157980" cy="977892"/>
            </a:xfrm>
            <a:prstGeom prst="triangle">
              <a:avLst/>
            </a:prstGeom>
            <a:solidFill>
              <a:schemeClr val="bg1">
                <a:lumMod val="65000"/>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8" name="Group 17">
            <a:extLst>
              <a:ext uri="{FF2B5EF4-FFF2-40B4-BE49-F238E27FC236}">
                <a16:creationId xmlns:a16="http://schemas.microsoft.com/office/drawing/2014/main" id="{FBDBAA5A-327E-4874-B8BB-EDB1D5A5A5AD}"/>
              </a:ext>
            </a:extLst>
          </p:cNvPr>
          <p:cNvGrpSpPr/>
          <p:nvPr/>
        </p:nvGrpSpPr>
        <p:grpSpPr>
          <a:xfrm>
            <a:off x="5758598" y="391538"/>
            <a:ext cx="5348409" cy="2770448"/>
            <a:chOff x="5758598" y="391538"/>
            <a:chExt cx="5348409" cy="2770448"/>
          </a:xfrm>
        </p:grpSpPr>
        <p:pic>
          <p:nvPicPr>
            <p:cNvPr id="13" name="Picture 12">
              <a:hlinkClick r:id="rId6"/>
              <a:extLst>
                <a:ext uri="{FF2B5EF4-FFF2-40B4-BE49-F238E27FC236}">
                  <a16:creationId xmlns:a16="http://schemas.microsoft.com/office/drawing/2014/main" id="{E3F238D9-79CE-4098-A0D2-AB32CF621A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8598" y="391538"/>
              <a:ext cx="5348409" cy="2770448"/>
            </a:xfrm>
            <a:prstGeom prst="rect">
              <a:avLst/>
            </a:prstGeom>
            <a:ln w="38100" cap="sq">
              <a:solidFill>
                <a:schemeClr val="tx1">
                  <a:lumMod val="75000"/>
                  <a:lumOff val="25000"/>
                </a:schemeClr>
              </a:solidFill>
              <a:prstDash val="solid"/>
              <a:miter lim="800000"/>
            </a:ln>
            <a:effectLst>
              <a:outerShdw blurRad="50800" dist="38100" dir="2700000" algn="tl" rotWithShape="0">
                <a:srgbClr val="000000">
                  <a:alpha val="43000"/>
                </a:srgbClr>
              </a:outerShdw>
            </a:effectLst>
          </p:spPr>
        </p:pic>
        <p:sp>
          <p:nvSpPr>
            <p:cNvPr id="15" name="Isosceles Triangle 14">
              <a:hlinkClick r:id="rId6"/>
              <a:extLst>
                <a:ext uri="{FF2B5EF4-FFF2-40B4-BE49-F238E27FC236}">
                  <a16:creationId xmlns:a16="http://schemas.microsoft.com/office/drawing/2014/main" id="{7297C5FA-BDFD-4C30-88CD-C530E1E286B7}"/>
                </a:ext>
              </a:extLst>
            </p:cNvPr>
            <p:cNvSpPr/>
            <p:nvPr/>
          </p:nvSpPr>
          <p:spPr>
            <a:xfrm rot="5400000">
              <a:off x="8002177" y="1262216"/>
              <a:ext cx="1157980" cy="977892"/>
            </a:xfrm>
            <a:prstGeom prst="triangle">
              <a:avLst/>
            </a:prstGeom>
            <a:solidFill>
              <a:schemeClr val="bg1">
                <a:lumMod val="65000"/>
                <a:alpha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4473876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F35C84BB-2CB9-4D81-8D5B-9BE412CE1A48}"/>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20" y="74646"/>
            <a:ext cx="12191980" cy="6857999"/>
          </a:xfrm>
          <a:prstGeom prst="rect">
            <a:avLst/>
          </a:prstGeom>
        </p:spPr>
      </p:pic>
      <p:sp>
        <p:nvSpPr>
          <p:cNvPr id="2" name="Title 1">
            <a:extLst>
              <a:ext uri="{FF2B5EF4-FFF2-40B4-BE49-F238E27FC236}">
                <a16:creationId xmlns:a16="http://schemas.microsoft.com/office/drawing/2014/main" id="{49893C3A-83D1-4826-9314-DF59EDE6A216}"/>
              </a:ext>
            </a:extLst>
          </p:cNvPr>
          <p:cNvSpPr>
            <a:spLocks noGrp="1"/>
          </p:cNvSpPr>
          <p:nvPr>
            <p:ph type="title"/>
          </p:nvPr>
        </p:nvSpPr>
        <p:spPr>
          <a:xfrm>
            <a:off x="838201" y="1065862"/>
            <a:ext cx="3313164" cy="4726276"/>
          </a:xfrm>
        </p:spPr>
        <p:txBody>
          <a:bodyPr>
            <a:normAutofit/>
          </a:bodyPr>
          <a:lstStyle/>
          <a:p>
            <a:pPr algn="r"/>
            <a:r>
              <a:rPr lang="en-US" sz="4000" dirty="0"/>
              <a:t>archives</a:t>
            </a:r>
            <a:endParaRPr lang="en-CA" sz="4000" dirty="0"/>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04D3E17D-C00B-4145-B35F-67139B2F2B84}"/>
              </a:ext>
            </a:extLst>
          </p:cNvPr>
          <p:cNvSpPr>
            <a:spLocks noGrp="1"/>
          </p:cNvSpPr>
          <p:nvPr>
            <p:ph idx="1"/>
          </p:nvPr>
        </p:nvSpPr>
        <p:spPr>
          <a:xfrm>
            <a:off x="5155380" y="1065862"/>
            <a:ext cx="5744685" cy="4726276"/>
          </a:xfrm>
        </p:spPr>
        <p:txBody>
          <a:bodyPr anchor="ctr">
            <a:normAutofit/>
          </a:bodyPr>
          <a:lstStyle/>
          <a:p>
            <a:pPr marL="0" indent="0">
              <a:buNone/>
            </a:pPr>
            <a:r>
              <a:rPr lang="en-US" sz="3200" dirty="0">
                <a:solidFill>
                  <a:srgbClr val="FF3399"/>
                </a:solidFill>
              </a:rPr>
              <a:t>IICI archives</a:t>
            </a:r>
            <a:endParaRPr lang="en-CA" sz="3200" dirty="0">
              <a:solidFill>
                <a:srgbClr val="FF3399"/>
              </a:solidFill>
            </a:endParaRPr>
          </a:p>
        </p:txBody>
      </p:sp>
    </p:spTree>
    <p:extLst>
      <p:ext uri="{BB962C8B-B14F-4D97-AF65-F5344CB8AC3E}">
        <p14:creationId xmlns:p14="http://schemas.microsoft.com/office/powerpoint/2010/main" val="1231053037"/>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9DB6A2-B6F5-49B1-8E0B-FDA3C3A5BD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273665" y="-14035"/>
            <a:ext cx="8918335" cy="6872035"/>
          </a:xfrm>
          <a:prstGeom prst="rect">
            <a:avLst/>
          </a:prstGeom>
        </p:spPr>
      </p:pic>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8" y="614842"/>
            <a:ext cx="3363974" cy="1597315"/>
          </a:xfrm>
          <a:noFill/>
          <a:ln w="19050">
            <a:solidFill>
              <a:schemeClr val="bg1"/>
            </a:solidFill>
          </a:ln>
        </p:spPr>
        <p:txBody>
          <a:bodyPr wrap="square">
            <a:normAutofit/>
          </a:bodyPr>
          <a:lstStyle/>
          <a:p>
            <a:pPr algn="ctr"/>
            <a:r>
              <a:rPr lang="en-US" sz="3600" dirty="0">
                <a:solidFill>
                  <a:schemeClr val="bg1"/>
                </a:solidFill>
              </a:rPr>
              <a:t>IICI archives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Content Placeholder 2">
            <a:extLst>
              <a:ext uri="{FF2B5EF4-FFF2-40B4-BE49-F238E27FC236}">
                <a16:creationId xmlns:a16="http://schemas.microsoft.com/office/drawing/2014/main" id="{3AA9D5CE-2ADF-4EF5-9A62-CBF8C495BB91}"/>
              </a:ext>
            </a:extLst>
          </p:cNvPr>
          <p:cNvSpPr>
            <a:spLocks noGrp="1"/>
          </p:cNvSpPr>
          <p:nvPr>
            <p:ph idx="1"/>
          </p:nvPr>
        </p:nvSpPr>
        <p:spPr>
          <a:xfrm>
            <a:off x="643468" y="2395450"/>
            <a:ext cx="3769912" cy="3415622"/>
          </a:xfrm>
        </p:spPr>
        <p:txBody>
          <a:bodyPr>
            <a:noAutofit/>
          </a:bodyPr>
          <a:lstStyle/>
          <a:p>
            <a:pPr marL="0" indent="0">
              <a:buSzPct val="75000"/>
              <a:buNone/>
            </a:pPr>
            <a:r>
              <a:rPr lang="en-US" sz="1800" b="1" dirty="0">
                <a:solidFill>
                  <a:schemeClr val="bg1"/>
                </a:solidFill>
              </a:rPr>
              <a:t>Volume:</a:t>
            </a:r>
          </a:p>
          <a:p>
            <a:pPr marL="0" indent="0">
              <a:buSzPct val="75000"/>
              <a:buNone/>
            </a:pPr>
            <a:r>
              <a:rPr lang="en-US" sz="1800" dirty="0">
                <a:solidFill>
                  <a:schemeClr val="bg1"/>
                </a:solidFill>
              </a:rPr>
              <a:t>672,118 loose-leaf pages (661 boxes; 4,669 files)</a:t>
            </a:r>
            <a:br>
              <a:rPr lang="en-US" sz="1800" dirty="0">
                <a:solidFill>
                  <a:schemeClr val="bg1"/>
                </a:solidFill>
              </a:rPr>
            </a:br>
            <a:endParaRPr lang="en-US" sz="1800" b="1" dirty="0">
              <a:solidFill>
                <a:schemeClr val="bg1"/>
              </a:solidFill>
            </a:endParaRPr>
          </a:p>
          <a:p>
            <a:pPr marL="0" indent="0">
              <a:buSzPct val="75000"/>
              <a:buNone/>
            </a:pPr>
            <a:r>
              <a:rPr lang="en-US" sz="1800" b="1" dirty="0">
                <a:solidFill>
                  <a:schemeClr val="bg1"/>
                </a:solidFill>
              </a:rPr>
              <a:t>Tech. specs:</a:t>
            </a:r>
          </a:p>
          <a:p>
            <a:pPr marL="0" indent="0">
              <a:lnSpc>
                <a:spcPct val="120000"/>
              </a:lnSpc>
              <a:buSzPct val="75000"/>
              <a:buNone/>
            </a:pPr>
            <a:r>
              <a:rPr lang="en-CA" sz="1600" dirty="0">
                <a:solidFill>
                  <a:schemeClr val="bg1"/>
                </a:solidFill>
              </a:rPr>
              <a:t>Documents (unbound): archival files</a:t>
            </a:r>
            <a:br>
              <a:rPr lang="en-CA" sz="1600" dirty="0">
                <a:solidFill>
                  <a:schemeClr val="bg1"/>
                </a:solidFill>
              </a:rPr>
            </a:br>
            <a:r>
              <a:rPr lang="en-CA" sz="1600" dirty="0">
                <a:solidFill>
                  <a:schemeClr val="bg1"/>
                </a:solidFill>
              </a:rPr>
              <a:t>Master: JPEG2000</a:t>
            </a:r>
            <a:br>
              <a:rPr lang="en-CA" sz="1600" dirty="0">
                <a:solidFill>
                  <a:schemeClr val="bg1"/>
                </a:solidFill>
              </a:rPr>
            </a:br>
            <a:r>
              <a:rPr lang="en-CA" sz="1600" dirty="0">
                <a:solidFill>
                  <a:schemeClr val="bg1"/>
                </a:solidFill>
              </a:rPr>
              <a:t>Access: PDF/A</a:t>
            </a:r>
            <a:br>
              <a:rPr lang="en-CA" sz="1600" dirty="0">
                <a:solidFill>
                  <a:schemeClr val="bg1"/>
                </a:solidFill>
              </a:rPr>
            </a:br>
            <a:r>
              <a:rPr lang="en-CA" sz="1600" dirty="0">
                <a:solidFill>
                  <a:schemeClr val="bg1"/>
                </a:solidFill>
              </a:rPr>
              <a:t>Resolution: 400ppi</a:t>
            </a:r>
            <a:br>
              <a:rPr lang="en-CA" sz="1600" dirty="0">
                <a:solidFill>
                  <a:schemeClr val="bg1"/>
                </a:solidFill>
              </a:rPr>
            </a:br>
            <a:r>
              <a:rPr lang="en-CA" sz="1600" dirty="0">
                <a:solidFill>
                  <a:schemeClr val="bg1"/>
                </a:solidFill>
              </a:rPr>
              <a:t>Bit Depth: 16</a:t>
            </a:r>
            <a:br>
              <a:rPr lang="en-CA" sz="1600" dirty="0">
                <a:solidFill>
                  <a:schemeClr val="bg1"/>
                </a:solidFill>
              </a:rPr>
            </a:br>
            <a:r>
              <a:rPr lang="en-CA" sz="1600" dirty="0">
                <a:solidFill>
                  <a:schemeClr val="bg1"/>
                </a:solidFill>
              </a:rPr>
              <a:t>Colour</a:t>
            </a:r>
          </a:p>
        </p:txBody>
      </p:sp>
      <p:pic>
        <p:nvPicPr>
          <p:cNvPr id="12" name="Picture 11">
            <a:extLst>
              <a:ext uri="{FF2B5EF4-FFF2-40B4-BE49-F238E27FC236}">
                <a16:creationId xmlns:a16="http://schemas.microsoft.com/office/drawing/2014/main" id="{AC282C35-C51E-45D6-94AD-5CF02288380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Tree>
    <p:extLst>
      <p:ext uri="{BB962C8B-B14F-4D97-AF65-F5344CB8AC3E}">
        <p14:creationId xmlns:p14="http://schemas.microsoft.com/office/powerpoint/2010/main" val="2865452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IICI archives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FF33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1" name="Chart 10">
            <a:extLst>
              <a:ext uri="{FF2B5EF4-FFF2-40B4-BE49-F238E27FC236}">
                <a16:creationId xmlns:a16="http://schemas.microsoft.com/office/drawing/2014/main" id="{51392E74-EEBA-4EC3-B415-43E32F61C2EC}"/>
              </a:ext>
            </a:extLst>
          </p:cNvPr>
          <p:cNvGraphicFramePr>
            <a:graphicFrameLocks/>
          </p:cNvGraphicFramePr>
          <p:nvPr>
            <p:extLst>
              <p:ext uri="{D42A27DB-BD31-4B8C-83A1-F6EECF244321}">
                <p14:modId xmlns:p14="http://schemas.microsoft.com/office/powerpoint/2010/main" val="1462993422"/>
              </p:ext>
            </p:extLst>
          </p:nvPr>
        </p:nvGraphicFramePr>
        <p:xfrm>
          <a:off x="367057" y="2032367"/>
          <a:ext cx="3781206" cy="2268723"/>
        </p:xfrm>
        <a:graphic>
          <a:graphicData uri="http://schemas.openxmlformats.org/drawingml/2006/chart">
            <c:chart xmlns:c="http://schemas.openxmlformats.org/drawingml/2006/chart" xmlns:r="http://schemas.openxmlformats.org/officeDocument/2006/relationships" r:id="rId2"/>
          </a:graphicData>
        </a:graphic>
      </p:graphicFrame>
      <p:pic>
        <p:nvPicPr>
          <p:cNvPr id="12" name="Picture 11">
            <a:extLst>
              <a:ext uri="{FF2B5EF4-FFF2-40B4-BE49-F238E27FC236}">
                <a16:creationId xmlns:a16="http://schemas.microsoft.com/office/drawing/2014/main" id="{DE52856F-59A0-4A73-87D9-235FE963BD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342C5D35-4CD5-4E0E-9B44-7667F1347BB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92045" y="5224624"/>
            <a:ext cx="3199955" cy="1539551"/>
          </a:xfrm>
          <a:prstGeom prst="rect">
            <a:avLst/>
          </a:prstGeom>
        </p:spPr>
      </p:pic>
      <p:sp>
        <p:nvSpPr>
          <p:cNvPr id="13" name="Content Placeholder 2">
            <a:extLst>
              <a:ext uri="{FF2B5EF4-FFF2-40B4-BE49-F238E27FC236}">
                <a16:creationId xmlns:a16="http://schemas.microsoft.com/office/drawing/2014/main" id="{F2465278-AED5-4081-B986-893C6D09CF93}"/>
              </a:ext>
            </a:extLst>
          </p:cNvPr>
          <p:cNvSpPr>
            <a:spLocks noGrp="1"/>
          </p:cNvSpPr>
          <p:nvPr>
            <p:ph idx="1"/>
          </p:nvPr>
        </p:nvSpPr>
        <p:spPr>
          <a:xfrm>
            <a:off x="5190976" y="457199"/>
            <a:ext cx="6509614" cy="5915609"/>
          </a:xfrm>
        </p:spPr>
        <p:txBody>
          <a:bodyPr>
            <a:normAutofit fontScale="62500" lnSpcReduction="20000"/>
          </a:bodyPr>
          <a:lstStyle/>
          <a:p>
            <a:pPr marL="0" indent="0">
              <a:lnSpc>
                <a:spcPct val="120000"/>
              </a:lnSpc>
              <a:buNone/>
            </a:pPr>
            <a:r>
              <a:rPr lang="en-US" b="1" dirty="0"/>
              <a:t>About: </a:t>
            </a:r>
            <a:r>
              <a:rPr lang="en-CA" dirty="0"/>
              <a:t>A precursor of UNESCO, the Institute’s archives constitute a precious source of knowledge on international cooperation by major intellectual figures between the two world wars. Inscribed on MOW in 2017. Complement </a:t>
            </a:r>
            <a:r>
              <a:rPr lang="en-CA" dirty="0" err="1"/>
              <a:t>LoN</a:t>
            </a:r>
            <a:r>
              <a:rPr lang="en-CA" dirty="0"/>
              <a:t> archives at UNOG.</a:t>
            </a:r>
            <a:endParaRPr lang="en-US" dirty="0"/>
          </a:p>
          <a:p>
            <a:pPr marL="0" indent="0">
              <a:lnSpc>
                <a:spcPct val="120000"/>
              </a:lnSpc>
              <a:buNone/>
            </a:pPr>
            <a:r>
              <a:rPr lang="en-US" b="1" dirty="0"/>
              <a:t>Challenges: </a:t>
            </a:r>
          </a:p>
          <a:p>
            <a:pPr>
              <a:lnSpc>
                <a:spcPct val="120000"/>
              </a:lnSpc>
            </a:pPr>
            <a:r>
              <a:rPr lang="en-US" dirty="0"/>
              <a:t>Description was not comprehensive</a:t>
            </a:r>
          </a:p>
          <a:p>
            <a:pPr>
              <a:lnSpc>
                <a:spcPct val="120000"/>
              </a:lnSpc>
            </a:pPr>
            <a:r>
              <a:rPr lang="en-US" dirty="0"/>
              <a:t>More non-conformity than estimated</a:t>
            </a:r>
          </a:p>
          <a:p>
            <a:pPr>
              <a:lnSpc>
                <a:spcPct val="120000"/>
              </a:lnSpc>
            </a:pPr>
            <a:r>
              <a:rPr lang="en-US" dirty="0"/>
              <a:t>Oversize; stitching</a:t>
            </a:r>
          </a:p>
          <a:p>
            <a:pPr>
              <a:lnSpc>
                <a:spcPct val="120000"/>
              </a:lnSpc>
            </a:pPr>
            <a:r>
              <a:rPr lang="en-US" dirty="0"/>
              <a:t>Fewer total pages than estimated (13%)</a:t>
            </a:r>
          </a:p>
          <a:p>
            <a:pPr>
              <a:lnSpc>
                <a:spcPct val="120000"/>
              </a:lnSpc>
            </a:pPr>
            <a:r>
              <a:rPr lang="en-US" dirty="0"/>
              <a:t>Escalation resulted in QC issues</a:t>
            </a:r>
            <a:endParaRPr lang="en-CA" dirty="0"/>
          </a:p>
          <a:p>
            <a:pPr marL="0" indent="0">
              <a:lnSpc>
                <a:spcPct val="120000"/>
              </a:lnSpc>
              <a:buNone/>
            </a:pPr>
            <a:r>
              <a:rPr lang="en-CA" b="1" dirty="0"/>
              <a:t>Conservation: </a:t>
            </a:r>
            <a:r>
              <a:rPr lang="en-CA" dirty="0"/>
              <a:t>All paper clips, staples, etc. removed. Minor tape fixes. Folders and boxes changed. </a:t>
            </a:r>
          </a:p>
          <a:p>
            <a:pPr marL="0" indent="0">
              <a:lnSpc>
                <a:spcPct val="120000"/>
              </a:lnSpc>
              <a:buNone/>
            </a:pPr>
            <a:r>
              <a:rPr lang="en-US" b="1" dirty="0"/>
              <a:t>Remaining:</a:t>
            </a:r>
            <a:r>
              <a:rPr lang="en-US" dirty="0"/>
              <a:t> IICI publications. </a:t>
            </a:r>
            <a:br>
              <a:rPr lang="en-US" dirty="0"/>
            </a:br>
            <a:r>
              <a:rPr lang="en-US" dirty="0"/>
              <a:t/>
            </a:r>
            <a:br>
              <a:rPr lang="en-US" dirty="0"/>
            </a:br>
            <a:r>
              <a:rPr lang="en-US" u="sng" dirty="0"/>
              <a:t>Note</a:t>
            </a:r>
            <a:r>
              <a:rPr lang="en-US" dirty="0"/>
              <a:t>: The IICI archives represent </a:t>
            </a:r>
            <a:br>
              <a:rPr lang="en-US" dirty="0"/>
            </a:br>
            <a:r>
              <a:rPr lang="en-US" dirty="0"/>
              <a:t>about 2% of the total paper archives </a:t>
            </a:r>
            <a:br>
              <a:rPr lang="en-US" dirty="0"/>
            </a:br>
            <a:r>
              <a:rPr lang="en-US" dirty="0"/>
              <a:t>held by UNESCO Archives.</a:t>
            </a:r>
            <a:endParaRPr lang="en-CA" dirty="0"/>
          </a:p>
        </p:txBody>
      </p:sp>
      <p:graphicFrame>
        <p:nvGraphicFramePr>
          <p:cNvPr id="15" name="Chart 14">
            <a:extLst>
              <a:ext uri="{FF2B5EF4-FFF2-40B4-BE49-F238E27FC236}">
                <a16:creationId xmlns:a16="http://schemas.microsoft.com/office/drawing/2014/main" id="{7F45F699-7856-4948-8783-A6950B478B71}"/>
              </a:ext>
            </a:extLst>
          </p:cNvPr>
          <p:cNvGraphicFramePr>
            <a:graphicFrameLocks/>
          </p:cNvGraphicFramePr>
          <p:nvPr>
            <p:extLst>
              <p:ext uri="{D42A27DB-BD31-4B8C-83A1-F6EECF244321}">
                <p14:modId xmlns:p14="http://schemas.microsoft.com/office/powerpoint/2010/main" val="990243390"/>
              </p:ext>
            </p:extLst>
          </p:nvPr>
        </p:nvGraphicFramePr>
        <p:xfrm>
          <a:off x="383761" y="4248650"/>
          <a:ext cx="3761863" cy="2268723"/>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07927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0D7B0CBB-E61F-40E1-A78D-29B10E8F8A18}"/>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34A9BF9C-5A14-4151-94F6-A9C7DE938D7D}"/>
              </a:ext>
            </a:extLst>
          </p:cNvPr>
          <p:cNvSpPr>
            <a:spLocks noGrp="1"/>
          </p:cNvSpPr>
          <p:nvPr>
            <p:ph type="title"/>
          </p:nvPr>
        </p:nvSpPr>
        <p:spPr>
          <a:xfrm>
            <a:off x="838201" y="1065862"/>
            <a:ext cx="3313164" cy="4726276"/>
          </a:xfrm>
        </p:spPr>
        <p:txBody>
          <a:bodyPr>
            <a:normAutofit/>
          </a:bodyPr>
          <a:lstStyle/>
          <a:p>
            <a:pPr algn="r"/>
            <a:r>
              <a:rPr lang="en-US" sz="4000" dirty="0"/>
              <a:t>collections</a:t>
            </a:r>
            <a:endParaRPr lang="en-CA" sz="4000" dirty="0"/>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F9B34A8-E3DC-472B-90FE-8410C0CB1B01}"/>
              </a:ext>
            </a:extLst>
          </p:cNvPr>
          <p:cNvSpPr>
            <a:spLocks noGrp="1"/>
          </p:cNvSpPr>
          <p:nvPr>
            <p:ph idx="1"/>
          </p:nvPr>
        </p:nvSpPr>
        <p:spPr>
          <a:xfrm>
            <a:off x="5155380" y="1065862"/>
            <a:ext cx="5744685" cy="4726276"/>
          </a:xfrm>
        </p:spPr>
        <p:txBody>
          <a:bodyPr anchor="ctr">
            <a:normAutofit/>
          </a:bodyPr>
          <a:lstStyle/>
          <a:p>
            <a:pPr marL="0" indent="0">
              <a:buNone/>
            </a:pPr>
            <a:r>
              <a:rPr lang="en-US" sz="3200" dirty="0">
                <a:solidFill>
                  <a:srgbClr val="92D050"/>
                </a:solidFill>
              </a:rPr>
              <a:t>governing documents</a:t>
            </a:r>
            <a:endParaRPr lang="en-CA" sz="3200" dirty="0">
              <a:solidFill>
                <a:srgbClr val="92D050"/>
              </a:solidFill>
            </a:endParaRPr>
          </a:p>
        </p:txBody>
      </p:sp>
    </p:spTree>
    <p:extLst>
      <p:ext uri="{BB962C8B-B14F-4D97-AF65-F5344CB8AC3E}">
        <p14:creationId xmlns:p14="http://schemas.microsoft.com/office/powerpoint/2010/main" val="576837592"/>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8" descr="A picture containing shelf, book, indoor, bottle&#10;&#10;Description automatically generated">
            <a:extLst>
              <a:ext uri="{FF2B5EF4-FFF2-40B4-BE49-F238E27FC236}">
                <a16:creationId xmlns:a16="http://schemas.microsoft.com/office/drawing/2014/main" id="{8C9EF38E-D17A-47C7-8599-4A39FED9BBE9}"/>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26379ACE-F62C-4B12-A175-62FA05B50606}"/>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rPr>
              <a:t>contents*</a:t>
            </a:r>
            <a:endParaRPr lang="en-CA" sz="4000" dirty="0">
              <a:solidFill>
                <a:srgbClr val="FFFFFF"/>
              </a:solidFill>
            </a:endParaRPr>
          </a:p>
        </p:txBody>
      </p:sp>
      <p:cxnSp>
        <p:nvCxnSpPr>
          <p:cNvPr id="19" name="Straight Connector 18">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E28798C5-AFCC-4425-B376-9078A52FA22F}"/>
              </a:ext>
            </a:extLst>
          </p:cNvPr>
          <p:cNvSpPr>
            <a:spLocks noGrp="1"/>
          </p:cNvSpPr>
          <p:nvPr>
            <p:ph idx="1"/>
          </p:nvPr>
        </p:nvSpPr>
        <p:spPr>
          <a:xfrm>
            <a:off x="5155379" y="1065862"/>
            <a:ext cx="5744685" cy="4726276"/>
          </a:xfrm>
        </p:spPr>
        <p:txBody>
          <a:bodyPr anchor="ctr">
            <a:normAutofit/>
          </a:bodyPr>
          <a:lstStyle/>
          <a:p>
            <a:pPr marL="0" indent="0">
              <a:buNone/>
            </a:pPr>
            <a:r>
              <a:rPr lang="en-US" sz="2000" dirty="0">
                <a:solidFill>
                  <a:srgbClr val="FFFFFF"/>
                </a:solidFill>
              </a:rPr>
              <a:t>background</a:t>
            </a:r>
          </a:p>
          <a:p>
            <a:pPr marL="0" indent="0">
              <a:buNone/>
            </a:pPr>
            <a:r>
              <a:rPr lang="en-US" sz="2000" dirty="0">
                <a:solidFill>
                  <a:srgbClr val="FFFFFF"/>
                </a:solidFill>
              </a:rPr>
              <a:t>lab</a:t>
            </a:r>
          </a:p>
          <a:p>
            <a:pPr marL="0" indent="0">
              <a:buNone/>
            </a:pPr>
            <a:r>
              <a:rPr lang="en-US" sz="2000" dirty="0">
                <a:solidFill>
                  <a:srgbClr val="FFFFFF"/>
                </a:solidFill>
              </a:rPr>
              <a:t>archives and collections</a:t>
            </a:r>
          </a:p>
          <a:p>
            <a:pPr marL="0" indent="0">
              <a:buNone/>
            </a:pPr>
            <a:r>
              <a:rPr lang="en-US" sz="2000" dirty="0">
                <a:solidFill>
                  <a:srgbClr val="FFFFFF"/>
                </a:solidFill>
              </a:rPr>
              <a:t>crowdsourcing</a:t>
            </a:r>
          </a:p>
          <a:p>
            <a:pPr marL="0" indent="0">
              <a:buNone/>
            </a:pPr>
            <a:r>
              <a:rPr lang="en-US" sz="2000" dirty="0">
                <a:solidFill>
                  <a:srgbClr val="FFFFFF"/>
                </a:solidFill>
              </a:rPr>
              <a:t>visibility</a:t>
            </a:r>
          </a:p>
          <a:p>
            <a:pPr marL="0" indent="0">
              <a:buNone/>
            </a:pPr>
            <a:r>
              <a:rPr lang="en-US" sz="2000" dirty="0">
                <a:solidFill>
                  <a:srgbClr val="FFFFFF"/>
                </a:solidFill>
              </a:rPr>
              <a:t>next</a:t>
            </a:r>
          </a:p>
        </p:txBody>
      </p:sp>
      <p:sp>
        <p:nvSpPr>
          <p:cNvPr id="15" name="Content Placeholder 13">
            <a:extLst>
              <a:ext uri="{FF2B5EF4-FFF2-40B4-BE49-F238E27FC236}">
                <a16:creationId xmlns:a16="http://schemas.microsoft.com/office/drawing/2014/main" id="{39A9C733-5BB6-427B-AFA1-3570C1FD242B}"/>
              </a:ext>
            </a:extLst>
          </p:cNvPr>
          <p:cNvSpPr txBox="1">
            <a:spLocks/>
          </p:cNvSpPr>
          <p:nvPr/>
        </p:nvSpPr>
        <p:spPr>
          <a:xfrm>
            <a:off x="8285585" y="6268765"/>
            <a:ext cx="3788228" cy="392824"/>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rgbClr val="FFFFFF"/>
                </a:solidFill>
              </a:rPr>
              <a:t>* challenges are noted throughout</a:t>
            </a:r>
          </a:p>
        </p:txBody>
      </p:sp>
    </p:spTree>
    <p:extLst>
      <p:ext uri="{BB962C8B-B14F-4D97-AF65-F5344CB8AC3E}">
        <p14:creationId xmlns:p14="http://schemas.microsoft.com/office/powerpoint/2010/main" val="1442189856"/>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text on a white background&#10;&#10;Description automatically generated">
            <a:extLst>
              <a:ext uri="{FF2B5EF4-FFF2-40B4-BE49-F238E27FC236}">
                <a16:creationId xmlns:a16="http://schemas.microsoft.com/office/drawing/2014/main" id="{15E87647-F506-44CE-A086-3E58BD18C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43477" y="-1"/>
            <a:ext cx="7548523" cy="6858002"/>
          </a:xfrm>
          <a:prstGeom prst="rect">
            <a:avLst/>
          </a:prstGeom>
        </p:spPr>
      </p:pic>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governing documents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53C390DE-DBCB-4765-A67A-615ED3F6C72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1" name="Content Placeholder 2">
            <a:extLst>
              <a:ext uri="{FF2B5EF4-FFF2-40B4-BE49-F238E27FC236}">
                <a16:creationId xmlns:a16="http://schemas.microsoft.com/office/drawing/2014/main" id="{56D172A6-A5B3-46F3-ACC8-5EDC6A217296}"/>
              </a:ext>
            </a:extLst>
          </p:cNvPr>
          <p:cNvSpPr>
            <a:spLocks noGrp="1"/>
          </p:cNvSpPr>
          <p:nvPr>
            <p:ph idx="1"/>
          </p:nvPr>
        </p:nvSpPr>
        <p:spPr>
          <a:xfrm>
            <a:off x="643468" y="2302140"/>
            <a:ext cx="3769912" cy="3415622"/>
          </a:xfrm>
        </p:spPr>
        <p:txBody>
          <a:bodyPr>
            <a:noAutofit/>
          </a:bodyPr>
          <a:lstStyle/>
          <a:p>
            <a:pPr marL="0" indent="0">
              <a:buSzPct val="75000"/>
              <a:buNone/>
            </a:pPr>
            <a:r>
              <a:rPr lang="en-US" sz="1800" b="1" dirty="0">
                <a:solidFill>
                  <a:schemeClr val="bg1"/>
                </a:solidFill>
              </a:rPr>
              <a:t>Volume:</a:t>
            </a:r>
          </a:p>
          <a:p>
            <a:pPr marL="0" indent="0">
              <a:buSzPct val="75000"/>
              <a:buNone/>
            </a:pPr>
            <a:r>
              <a:rPr lang="en-US" sz="1800" dirty="0">
                <a:solidFill>
                  <a:schemeClr val="bg1"/>
                </a:solidFill>
              </a:rPr>
              <a:t>560,000 pages (898 volumes; 68,000 documents)</a:t>
            </a:r>
          </a:p>
          <a:p>
            <a:pPr marL="0" indent="0">
              <a:lnSpc>
                <a:spcPct val="100000"/>
              </a:lnSpc>
              <a:buSzPct val="75000"/>
              <a:buNone/>
            </a:pPr>
            <a:endParaRPr lang="en-US" sz="600" b="1" dirty="0">
              <a:solidFill>
                <a:schemeClr val="bg1"/>
              </a:solidFill>
            </a:endParaRPr>
          </a:p>
          <a:p>
            <a:pPr marL="0" indent="0">
              <a:buSzPct val="75000"/>
              <a:buNone/>
            </a:pPr>
            <a:r>
              <a:rPr lang="en-US" sz="1800" b="1" dirty="0">
                <a:solidFill>
                  <a:schemeClr val="bg1"/>
                </a:solidFill>
              </a:rPr>
              <a:t>Tech. specs:</a:t>
            </a:r>
          </a:p>
          <a:p>
            <a:pPr marL="0" indent="0">
              <a:lnSpc>
                <a:spcPct val="120000"/>
              </a:lnSpc>
              <a:buSzPct val="75000"/>
              <a:buNone/>
            </a:pPr>
            <a:r>
              <a:rPr lang="en-CA" sz="1600" dirty="0">
                <a:solidFill>
                  <a:schemeClr val="bg1"/>
                </a:solidFill>
              </a:rPr>
              <a:t>Bound volumes: general collections</a:t>
            </a:r>
            <a:br>
              <a:rPr lang="en-CA" sz="1600" dirty="0">
                <a:solidFill>
                  <a:schemeClr val="bg1"/>
                </a:solidFill>
              </a:rPr>
            </a:br>
            <a:r>
              <a:rPr lang="en-CA" sz="1600" dirty="0">
                <a:solidFill>
                  <a:schemeClr val="bg1"/>
                </a:solidFill>
              </a:rPr>
              <a:t>Master: JPEG2000</a:t>
            </a:r>
            <a:br>
              <a:rPr lang="en-CA" sz="1600" dirty="0">
                <a:solidFill>
                  <a:schemeClr val="bg1"/>
                </a:solidFill>
              </a:rPr>
            </a:br>
            <a:r>
              <a:rPr lang="en-CA" sz="1600" dirty="0">
                <a:solidFill>
                  <a:schemeClr val="bg1"/>
                </a:solidFill>
              </a:rPr>
              <a:t>Access: PDF/A</a:t>
            </a:r>
            <a:br>
              <a:rPr lang="en-CA" sz="1600" dirty="0">
                <a:solidFill>
                  <a:schemeClr val="bg1"/>
                </a:solidFill>
              </a:rPr>
            </a:br>
            <a:r>
              <a:rPr lang="en-CA" sz="1600" dirty="0">
                <a:solidFill>
                  <a:schemeClr val="bg1"/>
                </a:solidFill>
              </a:rPr>
              <a:t>Resolution: 300ppi</a:t>
            </a:r>
            <a:br>
              <a:rPr lang="en-CA" sz="1600" dirty="0">
                <a:solidFill>
                  <a:schemeClr val="bg1"/>
                </a:solidFill>
              </a:rPr>
            </a:br>
            <a:r>
              <a:rPr lang="en-CA" sz="1600" dirty="0">
                <a:solidFill>
                  <a:schemeClr val="bg1"/>
                </a:solidFill>
              </a:rPr>
              <a:t>Bit Depth: 8</a:t>
            </a:r>
            <a:br>
              <a:rPr lang="en-CA" sz="1600" dirty="0">
                <a:solidFill>
                  <a:schemeClr val="bg1"/>
                </a:solidFill>
              </a:rPr>
            </a:br>
            <a:r>
              <a:rPr lang="en-CA" sz="1600" dirty="0">
                <a:solidFill>
                  <a:schemeClr val="bg1"/>
                </a:solidFill>
              </a:rPr>
              <a:t>Colour</a:t>
            </a:r>
          </a:p>
        </p:txBody>
      </p:sp>
    </p:spTree>
    <p:extLst>
      <p:ext uri="{BB962C8B-B14F-4D97-AF65-F5344CB8AC3E}">
        <p14:creationId xmlns:p14="http://schemas.microsoft.com/office/powerpoint/2010/main" val="3798970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governing documents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53C390DE-DBCB-4765-A67A-615ED3F6C72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8" name="Content Placeholder 2">
            <a:extLst>
              <a:ext uri="{FF2B5EF4-FFF2-40B4-BE49-F238E27FC236}">
                <a16:creationId xmlns:a16="http://schemas.microsoft.com/office/drawing/2014/main" id="{9814216B-069A-40CD-9AD3-A29B88C5FA25}"/>
              </a:ext>
            </a:extLst>
          </p:cNvPr>
          <p:cNvSpPr>
            <a:spLocks noGrp="1"/>
          </p:cNvSpPr>
          <p:nvPr>
            <p:ph idx="1"/>
          </p:nvPr>
        </p:nvSpPr>
        <p:spPr>
          <a:xfrm>
            <a:off x="5190976" y="488269"/>
            <a:ext cx="6509614" cy="5881461"/>
          </a:xfrm>
        </p:spPr>
        <p:txBody>
          <a:bodyPr>
            <a:normAutofit/>
          </a:bodyPr>
          <a:lstStyle/>
          <a:p>
            <a:pPr marL="0" indent="0">
              <a:lnSpc>
                <a:spcPct val="120000"/>
              </a:lnSpc>
              <a:buNone/>
            </a:pPr>
            <a:r>
              <a:rPr lang="en-US" sz="2000" b="1" dirty="0"/>
              <a:t>About: </a:t>
            </a:r>
            <a:r>
              <a:rPr lang="en-US" sz="2000" dirty="0"/>
              <a:t>UNESCO</a:t>
            </a:r>
            <a:r>
              <a:rPr lang="en-US" sz="2000" b="1" dirty="0"/>
              <a:t> </a:t>
            </a:r>
            <a:r>
              <a:rPr lang="en-CA" sz="2000" dirty="0"/>
              <a:t>Governing bodies documents from the late 1940s and 1950s that currently exist only on paper (and poor quality microfiche).  </a:t>
            </a:r>
            <a:endParaRPr lang="en-CA" sz="2000" b="1" dirty="0"/>
          </a:p>
          <a:p>
            <a:pPr marL="0" indent="0">
              <a:lnSpc>
                <a:spcPct val="120000"/>
              </a:lnSpc>
              <a:buNone/>
            </a:pPr>
            <a:r>
              <a:rPr lang="en-US" sz="2000" b="1" dirty="0"/>
              <a:t>Challenges:</a:t>
            </a:r>
          </a:p>
          <a:p>
            <a:pPr>
              <a:lnSpc>
                <a:spcPct val="120000"/>
              </a:lnSpc>
            </a:pPr>
            <a:r>
              <a:rPr lang="en-US" sz="2000" dirty="0"/>
              <a:t>Bibliographic records not complete; significant effort</a:t>
            </a:r>
          </a:p>
          <a:p>
            <a:pPr>
              <a:lnSpc>
                <a:spcPct val="120000"/>
              </a:lnSpc>
            </a:pPr>
            <a:r>
              <a:rPr lang="en-US" sz="2000" dirty="0"/>
              <a:t>Locating the complete collection</a:t>
            </a:r>
            <a:endParaRPr lang="en-CA" sz="2000" dirty="0"/>
          </a:p>
          <a:p>
            <a:pPr>
              <a:lnSpc>
                <a:spcPct val="120000"/>
              </a:lnSpc>
            </a:pPr>
            <a:r>
              <a:rPr lang="en-US" sz="2000" dirty="0"/>
              <a:t>Barcoding individual documents</a:t>
            </a:r>
          </a:p>
          <a:p>
            <a:pPr marL="0" indent="0">
              <a:lnSpc>
                <a:spcPct val="120000"/>
              </a:lnSpc>
              <a:buNone/>
            </a:pPr>
            <a:r>
              <a:rPr lang="en-CA" sz="2000" b="1" dirty="0"/>
              <a:t>Conservation: </a:t>
            </a:r>
            <a:r>
              <a:rPr lang="en-CA" sz="2000" dirty="0"/>
              <a:t>GC/EXB document collection not unique. Minor tape fixes. </a:t>
            </a:r>
          </a:p>
          <a:p>
            <a:pPr marL="0" indent="0">
              <a:lnSpc>
                <a:spcPct val="120000"/>
              </a:lnSpc>
              <a:buNone/>
            </a:pPr>
            <a:r>
              <a:rPr lang="en-US" sz="2000" b="1" dirty="0"/>
              <a:t>Remaining: </a:t>
            </a:r>
            <a:r>
              <a:rPr lang="en-US" sz="2000" dirty="0"/>
              <a:t>Need to complete other language versions, and fill holes after 1966.</a:t>
            </a:r>
            <a:endParaRPr lang="en-CA" sz="2000" dirty="0"/>
          </a:p>
        </p:txBody>
      </p:sp>
      <p:graphicFrame>
        <p:nvGraphicFramePr>
          <p:cNvPr id="11" name="Chart 10">
            <a:extLst>
              <a:ext uri="{FF2B5EF4-FFF2-40B4-BE49-F238E27FC236}">
                <a16:creationId xmlns:a16="http://schemas.microsoft.com/office/drawing/2014/main" id="{32D3A3D8-1AAC-40C6-82B2-921CB5AF5E5E}"/>
              </a:ext>
            </a:extLst>
          </p:cNvPr>
          <p:cNvGraphicFramePr>
            <a:graphicFrameLocks/>
          </p:cNvGraphicFramePr>
          <p:nvPr>
            <p:extLst>
              <p:ext uri="{D42A27DB-BD31-4B8C-83A1-F6EECF244321}">
                <p14:modId xmlns:p14="http://schemas.microsoft.com/office/powerpoint/2010/main" val="2174974139"/>
              </p:ext>
            </p:extLst>
          </p:nvPr>
        </p:nvGraphicFramePr>
        <p:xfrm>
          <a:off x="420224" y="4208739"/>
          <a:ext cx="3756036" cy="22536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A14E77AD-6205-4482-B3BA-B804CCC1FA79}"/>
              </a:ext>
            </a:extLst>
          </p:cNvPr>
          <p:cNvGraphicFramePr>
            <a:graphicFrameLocks/>
          </p:cNvGraphicFramePr>
          <p:nvPr>
            <p:extLst>
              <p:ext uri="{D42A27DB-BD31-4B8C-83A1-F6EECF244321}">
                <p14:modId xmlns:p14="http://schemas.microsoft.com/office/powerpoint/2010/main" val="1393340368"/>
              </p:ext>
            </p:extLst>
          </p:nvPr>
        </p:nvGraphicFramePr>
        <p:xfrm>
          <a:off x="445733" y="2064184"/>
          <a:ext cx="3727303" cy="224344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58073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805E9D3C-7CB6-411C-8445-4EEB413EAE92}"/>
              </a:ext>
            </a:extLst>
          </p:cNvPr>
          <p:cNvPicPr>
            <a:picLocks noChangeAspect="1"/>
          </p:cNvPicPr>
          <p:nvPr/>
        </p:nvPicPr>
        <p:blipFill rotWithShape="1">
          <a:blip r:embed="rId2" cstate="screen">
            <a:alphaModFix amt="44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CBB68DC6-0652-40C5-A4DF-FB999B3B945B}"/>
              </a:ext>
            </a:extLst>
          </p:cNvPr>
          <p:cNvSpPr>
            <a:spLocks noGrp="1"/>
          </p:cNvSpPr>
          <p:nvPr>
            <p:ph type="title"/>
          </p:nvPr>
        </p:nvSpPr>
        <p:spPr>
          <a:xfrm>
            <a:off x="838201" y="1065862"/>
            <a:ext cx="3313164" cy="4726276"/>
          </a:xfrm>
        </p:spPr>
        <p:txBody>
          <a:bodyPr>
            <a:normAutofit/>
          </a:bodyPr>
          <a:lstStyle/>
          <a:p>
            <a:pPr algn="r"/>
            <a:r>
              <a:rPr lang="en-US" sz="4000" dirty="0"/>
              <a:t>collections</a:t>
            </a:r>
            <a:endParaRPr lang="en-CA" sz="4000" dirty="0"/>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52E9FFC-9BE8-4EF3-A85A-9F93D99B8CB8}"/>
              </a:ext>
            </a:extLst>
          </p:cNvPr>
          <p:cNvSpPr>
            <a:spLocks noGrp="1"/>
          </p:cNvSpPr>
          <p:nvPr>
            <p:ph idx="1"/>
          </p:nvPr>
        </p:nvSpPr>
        <p:spPr>
          <a:xfrm>
            <a:off x="5155380" y="1065862"/>
            <a:ext cx="5744685" cy="4726276"/>
          </a:xfrm>
        </p:spPr>
        <p:txBody>
          <a:bodyPr anchor="ctr">
            <a:normAutofit/>
          </a:bodyPr>
          <a:lstStyle/>
          <a:p>
            <a:pPr marL="0" indent="0">
              <a:buNone/>
            </a:pPr>
            <a:r>
              <a:rPr lang="en-US" sz="3200" dirty="0">
                <a:solidFill>
                  <a:srgbClr val="9933FF"/>
                </a:solidFill>
              </a:rPr>
              <a:t>photographs</a:t>
            </a:r>
            <a:endParaRPr lang="en-CA" sz="3200" dirty="0">
              <a:solidFill>
                <a:srgbClr val="9933FF"/>
              </a:solidFill>
            </a:endParaRPr>
          </a:p>
        </p:txBody>
      </p:sp>
    </p:spTree>
    <p:extLst>
      <p:ext uri="{BB962C8B-B14F-4D97-AF65-F5344CB8AC3E}">
        <p14:creationId xmlns:p14="http://schemas.microsoft.com/office/powerpoint/2010/main" val="1846984219"/>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lying on the floor&#10;&#10;Description automatically generated">
            <a:extLst>
              <a:ext uri="{FF2B5EF4-FFF2-40B4-BE49-F238E27FC236}">
                <a16:creationId xmlns:a16="http://schemas.microsoft.com/office/drawing/2014/main" id="{390803AA-2DD0-4F77-8033-B701BA1676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643477" y="-3"/>
            <a:ext cx="7548523" cy="6858003"/>
          </a:xfrm>
          <a:prstGeom prst="rect">
            <a:avLst/>
          </a:prstGeom>
        </p:spPr>
      </p:pic>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photographs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2E9F2B39-AAF9-4426-B7B4-A7B2B81F73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3" name="Content Placeholder 2">
            <a:extLst>
              <a:ext uri="{FF2B5EF4-FFF2-40B4-BE49-F238E27FC236}">
                <a16:creationId xmlns:a16="http://schemas.microsoft.com/office/drawing/2014/main" id="{C79BDEE6-5911-4C55-8C99-F276244638EC}"/>
              </a:ext>
            </a:extLst>
          </p:cNvPr>
          <p:cNvSpPr>
            <a:spLocks noGrp="1"/>
          </p:cNvSpPr>
          <p:nvPr>
            <p:ph idx="1"/>
          </p:nvPr>
        </p:nvSpPr>
        <p:spPr>
          <a:xfrm>
            <a:off x="643468" y="2460767"/>
            <a:ext cx="3769912" cy="3415622"/>
          </a:xfrm>
        </p:spPr>
        <p:txBody>
          <a:bodyPr>
            <a:noAutofit/>
          </a:bodyPr>
          <a:lstStyle/>
          <a:p>
            <a:pPr marL="0" indent="0">
              <a:buSzPct val="75000"/>
              <a:buNone/>
            </a:pPr>
            <a:r>
              <a:rPr lang="en-US" sz="1800" b="1" dirty="0">
                <a:solidFill>
                  <a:schemeClr val="bg1"/>
                </a:solidFill>
              </a:rPr>
              <a:t>Volume:</a:t>
            </a:r>
          </a:p>
          <a:p>
            <a:pPr marL="0" indent="0">
              <a:buSzPct val="75000"/>
              <a:buNone/>
            </a:pPr>
            <a:r>
              <a:rPr lang="en-US" sz="1800" dirty="0">
                <a:solidFill>
                  <a:schemeClr val="bg1"/>
                </a:solidFill>
              </a:rPr>
              <a:t>5,000 prints recto/verso </a:t>
            </a:r>
            <a:br>
              <a:rPr lang="en-US" sz="1800" dirty="0">
                <a:solidFill>
                  <a:schemeClr val="bg1"/>
                </a:solidFill>
              </a:rPr>
            </a:br>
            <a:r>
              <a:rPr lang="en-US" sz="1800" dirty="0">
                <a:solidFill>
                  <a:schemeClr val="bg1"/>
                </a:solidFill>
              </a:rPr>
              <a:t>(10,000 images)</a:t>
            </a:r>
          </a:p>
          <a:p>
            <a:pPr marL="0" indent="0">
              <a:buSzPct val="75000"/>
              <a:buNone/>
            </a:pPr>
            <a:endParaRPr lang="en-US" sz="1800" b="1" dirty="0">
              <a:solidFill>
                <a:schemeClr val="bg1"/>
              </a:solidFill>
            </a:endParaRPr>
          </a:p>
          <a:p>
            <a:pPr marL="0" indent="0">
              <a:buSzPct val="75000"/>
              <a:buNone/>
            </a:pPr>
            <a:r>
              <a:rPr lang="en-US" sz="1800" b="1" dirty="0">
                <a:solidFill>
                  <a:schemeClr val="bg1"/>
                </a:solidFill>
              </a:rPr>
              <a:t>Tech. specs:</a:t>
            </a:r>
          </a:p>
          <a:p>
            <a:pPr marL="0" indent="0">
              <a:lnSpc>
                <a:spcPct val="120000"/>
              </a:lnSpc>
              <a:buSzPct val="75000"/>
              <a:buNone/>
            </a:pPr>
            <a:r>
              <a:rPr lang="en-CA" sz="1600" dirty="0">
                <a:solidFill>
                  <a:schemeClr val="bg1"/>
                </a:solidFill>
              </a:rPr>
              <a:t>Prints/Photographs</a:t>
            </a:r>
            <a:br>
              <a:rPr lang="en-CA" sz="1600" dirty="0">
                <a:solidFill>
                  <a:schemeClr val="bg1"/>
                </a:solidFill>
              </a:rPr>
            </a:br>
            <a:r>
              <a:rPr lang="en-CA" sz="1600" dirty="0">
                <a:solidFill>
                  <a:schemeClr val="bg1"/>
                </a:solidFill>
              </a:rPr>
              <a:t>Master: JPEG2000</a:t>
            </a:r>
            <a:br>
              <a:rPr lang="en-CA" sz="1600" dirty="0">
                <a:solidFill>
                  <a:schemeClr val="bg1"/>
                </a:solidFill>
              </a:rPr>
            </a:br>
            <a:r>
              <a:rPr lang="en-CA" sz="1600" dirty="0">
                <a:solidFill>
                  <a:schemeClr val="bg1"/>
                </a:solidFill>
              </a:rPr>
              <a:t>Access: JPEG2000</a:t>
            </a:r>
            <a:br>
              <a:rPr lang="en-CA" sz="1600" dirty="0">
                <a:solidFill>
                  <a:schemeClr val="bg1"/>
                </a:solidFill>
              </a:rPr>
            </a:br>
            <a:r>
              <a:rPr lang="en-CA" sz="1600" dirty="0">
                <a:solidFill>
                  <a:schemeClr val="bg1"/>
                </a:solidFill>
              </a:rPr>
              <a:t>Resolution: 600ppi</a:t>
            </a:r>
            <a:br>
              <a:rPr lang="en-CA" sz="1600" dirty="0">
                <a:solidFill>
                  <a:schemeClr val="bg1"/>
                </a:solidFill>
              </a:rPr>
            </a:br>
            <a:r>
              <a:rPr lang="en-CA" sz="1600" dirty="0">
                <a:solidFill>
                  <a:schemeClr val="bg1"/>
                </a:solidFill>
              </a:rPr>
              <a:t>Bit Depth: 16</a:t>
            </a:r>
          </a:p>
        </p:txBody>
      </p:sp>
    </p:spTree>
    <p:extLst>
      <p:ext uri="{BB962C8B-B14F-4D97-AF65-F5344CB8AC3E}">
        <p14:creationId xmlns:p14="http://schemas.microsoft.com/office/powerpoint/2010/main" val="3636166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photographs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993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2E9F2B39-AAF9-4426-B7B4-A7B2B81F73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8" name="Content Placeholder 2">
            <a:extLst>
              <a:ext uri="{FF2B5EF4-FFF2-40B4-BE49-F238E27FC236}">
                <a16:creationId xmlns:a16="http://schemas.microsoft.com/office/drawing/2014/main" id="{A1370C97-103C-41BE-9AA6-BD19F03E28AC}"/>
              </a:ext>
            </a:extLst>
          </p:cNvPr>
          <p:cNvSpPr>
            <a:spLocks noGrp="1"/>
          </p:cNvSpPr>
          <p:nvPr>
            <p:ph idx="1"/>
          </p:nvPr>
        </p:nvSpPr>
        <p:spPr>
          <a:xfrm>
            <a:off x="5190976" y="488269"/>
            <a:ext cx="6509614" cy="5881461"/>
          </a:xfrm>
        </p:spPr>
        <p:txBody>
          <a:bodyPr>
            <a:noAutofit/>
          </a:bodyPr>
          <a:lstStyle/>
          <a:p>
            <a:pPr marL="0" indent="0">
              <a:lnSpc>
                <a:spcPct val="120000"/>
              </a:lnSpc>
              <a:buNone/>
            </a:pPr>
            <a:r>
              <a:rPr lang="en-US" sz="2000" b="1" dirty="0"/>
              <a:t>About: </a:t>
            </a:r>
            <a:r>
              <a:rPr lang="en-US" sz="2000" dirty="0"/>
              <a:t>Photos taken my UNESCO staff and contracted photographers of </a:t>
            </a:r>
            <a:r>
              <a:rPr lang="en-CA" sz="2000" dirty="0"/>
              <a:t>UNESCO’s activities since 1945. Exceptional photos documenting the Campaigns to Save Venice and the Monuments of Nubia, and other themes like fundamental education, youth, journalism, space exploration, oceanography, and many others.</a:t>
            </a:r>
          </a:p>
          <a:p>
            <a:pPr marL="0" indent="0">
              <a:lnSpc>
                <a:spcPct val="120000"/>
              </a:lnSpc>
              <a:buNone/>
            </a:pPr>
            <a:r>
              <a:rPr lang="en-US" sz="2000" b="1" dirty="0"/>
              <a:t>Challenges: </a:t>
            </a:r>
            <a:r>
              <a:rPr lang="en-US" sz="2000" dirty="0"/>
              <a:t>Inherited collection.</a:t>
            </a:r>
          </a:p>
          <a:p>
            <a:pPr>
              <a:lnSpc>
                <a:spcPct val="120000"/>
              </a:lnSpc>
            </a:pPr>
            <a:r>
              <a:rPr lang="en-US" sz="2000" dirty="0"/>
              <a:t>Selection took 3 months</a:t>
            </a:r>
          </a:p>
          <a:p>
            <a:pPr>
              <a:lnSpc>
                <a:spcPct val="120000"/>
              </a:lnSpc>
            </a:pPr>
            <a:r>
              <a:rPr lang="en-US" sz="2000" dirty="0"/>
              <a:t>Removal of sticky plastic sleeves</a:t>
            </a:r>
          </a:p>
          <a:p>
            <a:pPr>
              <a:lnSpc>
                <a:spcPct val="120000"/>
              </a:lnSpc>
            </a:pPr>
            <a:r>
              <a:rPr lang="en-US" sz="2000" dirty="0"/>
              <a:t>Stored in obsolete Kardex machine. Plan to repair.</a:t>
            </a:r>
          </a:p>
          <a:p>
            <a:pPr>
              <a:lnSpc>
                <a:spcPct val="120000"/>
              </a:lnSpc>
            </a:pPr>
            <a:r>
              <a:rPr lang="en-US" sz="2000" dirty="0"/>
              <a:t>Paper-based inventories and verso captions</a:t>
            </a:r>
            <a:endParaRPr lang="en-CA" sz="2000" dirty="0"/>
          </a:p>
          <a:p>
            <a:pPr marL="0" indent="0">
              <a:lnSpc>
                <a:spcPct val="120000"/>
              </a:lnSpc>
              <a:buNone/>
            </a:pPr>
            <a:r>
              <a:rPr lang="en-CA" sz="2000" b="1" dirty="0"/>
              <a:t>Conservation:</a:t>
            </a:r>
            <a:r>
              <a:rPr lang="en-CA" sz="2000" dirty="0"/>
              <a:t> New sleeves. Unique IDs.</a:t>
            </a:r>
          </a:p>
          <a:p>
            <a:pPr marL="0" indent="0">
              <a:lnSpc>
                <a:spcPct val="120000"/>
              </a:lnSpc>
              <a:buNone/>
            </a:pPr>
            <a:r>
              <a:rPr lang="en-US" sz="2000" b="1" dirty="0"/>
              <a:t>Remaining: </a:t>
            </a:r>
            <a:r>
              <a:rPr lang="en-US" sz="2000" dirty="0"/>
              <a:t>≈170,000 negatives, slides and prints (97%)</a:t>
            </a:r>
            <a:endParaRPr lang="en-CA" sz="2000" dirty="0"/>
          </a:p>
        </p:txBody>
      </p:sp>
      <p:graphicFrame>
        <p:nvGraphicFramePr>
          <p:cNvPr id="11" name="Chart 10">
            <a:extLst>
              <a:ext uri="{FF2B5EF4-FFF2-40B4-BE49-F238E27FC236}">
                <a16:creationId xmlns:a16="http://schemas.microsoft.com/office/drawing/2014/main" id="{ECDDC665-A3CF-4B8D-B162-DE393243BF9E}"/>
              </a:ext>
            </a:extLst>
          </p:cNvPr>
          <p:cNvGraphicFramePr>
            <a:graphicFrameLocks/>
          </p:cNvGraphicFramePr>
          <p:nvPr>
            <p:extLst>
              <p:ext uri="{D42A27DB-BD31-4B8C-83A1-F6EECF244321}">
                <p14:modId xmlns:p14="http://schemas.microsoft.com/office/powerpoint/2010/main" val="430060547"/>
              </p:ext>
            </p:extLst>
          </p:nvPr>
        </p:nvGraphicFramePr>
        <p:xfrm>
          <a:off x="379017" y="1981221"/>
          <a:ext cx="3819260" cy="22915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a:extLst>
              <a:ext uri="{FF2B5EF4-FFF2-40B4-BE49-F238E27FC236}">
                <a16:creationId xmlns:a16="http://schemas.microsoft.com/office/drawing/2014/main" id="{699D3021-C102-4BA8-878F-8B3E34315E74}"/>
              </a:ext>
            </a:extLst>
          </p:cNvPr>
          <p:cNvGraphicFramePr>
            <a:graphicFrameLocks/>
          </p:cNvGraphicFramePr>
          <p:nvPr>
            <p:extLst>
              <p:ext uri="{D42A27DB-BD31-4B8C-83A1-F6EECF244321}">
                <p14:modId xmlns:p14="http://schemas.microsoft.com/office/powerpoint/2010/main" val="718642250"/>
              </p:ext>
            </p:extLst>
          </p:nvPr>
        </p:nvGraphicFramePr>
        <p:xfrm>
          <a:off x="378499" y="4226122"/>
          <a:ext cx="3819260" cy="22915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493549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DF7E729-BF35-43CF-B41A-52C1C949E5C1}"/>
              </a:ext>
            </a:extLst>
          </p:cNvPr>
          <p:cNvSpPr/>
          <p:nvPr/>
        </p:nvSpPr>
        <p:spPr>
          <a:xfrm>
            <a:off x="2248906" y="3059747"/>
            <a:ext cx="3284401" cy="105617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3200" dirty="0"/>
          </a:p>
        </p:txBody>
      </p:sp>
      <p:pic>
        <p:nvPicPr>
          <p:cNvPr id="17" name="Picture 16" descr="A person standing next to a body of water&#10;&#10;Description automatically generated">
            <a:extLst>
              <a:ext uri="{FF2B5EF4-FFF2-40B4-BE49-F238E27FC236}">
                <a16:creationId xmlns:a16="http://schemas.microsoft.com/office/drawing/2014/main" id="{2329BF8A-151E-4C02-BBF9-38910CDC69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17451" y="0"/>
            <a:ext cx="2369675" cy="3319053"/>
          </a:xfrm>
          <a:prstGeom prst="rect">
            <a:avLst/>
          </a:prstGeom>
        </p:spPr>
      </p:pic>
      <p:pic>
        <p:nvPicPr>
          <p:cNvPr id="11" name="Picture 10" descr="An old photo of a person&#10;&#10;Description automatically generated">
            <a:extLst>
              <a:ext uri="{FF2B5EF4-FFF2-40B4-BE49-F238E27FC236}">
                <a16:creationId xmlns:a16="http://schemas.microsoft.com/office/drawing/2014/main" id="{BE1555E8-B165-4DE9-B682-88DDAF38DC6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2808"/>
          <a:stretch/>
        </p:blipFill>
        <p:spPr>
          <a:xfrm>
            <a:off x="7614091" y="-15350"/>
            <a:ext cx="4577909" cy="3046943"/>
          </a:xfrm>
          <a:prstGeom prst="rect">
            <a:avLst/>
          </a:prstGeom>
        </p:spPr>
      </p:pic>
      <p:pic>
        <p:nvPicPr>
          <p:cNvPr id="5" name="Content Placeholder 4" descr="A group of people sitting at a table&#10;&#10;Description automatically generated">
            <a:extLst>
              <a:ext uri="{FF2B5EF4-FFF2-40B4-BE49-F238E27FC236}">
                <a16:creationId xmlns:a16="http://schemas.microsoft.com/office/drawing/2014/main" id="{EC17D587-5C97-4B89-BA56-F1094D7EA8F6}"/>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7614091" y="2861272"/>
            <a:ext cx="4577909" cy="3996728"/>
          </a:xfrm>
        </p:spPr>
      </p:pic>
      <p:pic>
        <p:nvPicPr>
          <p:cNvPr id="9" name="Picture 8" descr="A picture containing newspaper, person, photo, text&#10;&#10;Description automatically generated">
            <a:extLst>
              <a:ext uri="{FF2B5EF4-FFF2-40B4-BE49-F238E27FC236}">
                <a16:creationId xmlns:a16="http://schemas.microsoft.com/office/drawing/2014/main" id="{BD0AB4EC-627D-4989-8B7D-19848F32B40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41922" y="3286259"/>
            <a:ext cx="2385639" cy="3581957"/>
          </a:xfrm>
          <a:prstGeom prst="rect">
            <a:avLst/>
          </a:prstGeom>
        </p:spPr>
      </p:pic>
      <p:pic>
        <p:nvPicPr>
          <p:cNvPr id="13" name="Picture 12" descr="A group of people walking down a street&#10;&#10;Description automatically generated">
            <a:extLst>
              <a:ext uri="{FF2B5EF4-FFF2-40B4-BE49-F238E27FC236}">
                <a16:creationId xmlns:a16="http://schemas.microsoft.com/office/drawing/2014/main" id="{20D535E8-51FA-4C00-BB97-552B8A056AA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572481" y="0"/>
            <a:ext cx="3284401" cy="3319053"/>
          </a:xfrm>
          <a:prstGeom prst="rect">
            <a:avLst/>
          </a:prstGeom>
        </p:spPr>
      </p:pic>
      <p:pic>
        <p:nvPicPr>
          <p:cNvPr id="15" name="Picture 14" descr="A picture containing book, shelf, indoor, library&#10;&#10;Description automatically generated">
            <a:extLst>
              <a:ext uri="{FF2B5EF4-FFF2-40B4-BE49-F238E27FC236}">
                <a16:creationId xmlns:a16="http://schemas.microsoft.com/office/drawing/2014/main" id="{39FE05BC-5BC8-4E4C-A8D4-6974D196CDB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1"/>
            <a:ext cx="2572481" cy="3917245"/>
          </a:xfrm>
          <a:prstGeom prst="rect">
            <a:avLst/>
          </a:prstGeom>
        </p:spPr>
      </p:pic>
      <p:pic>
        <p:nvPicPr>
          <p:cNvPr id="19" name="Picture 18" descr="A group of people sitting in front of a computer&#10;&#10;Description automatically generated">
            <a:extLst>
              <a:ext uri="{FF2B5EF4-FFF2-40B4-BE49-F238E27FC236}">
                <a16:creationId xmlns:a16="http://schemas.microsoft.com/office/drawing/2014/main" id="{C5279EAD-3B3C-41B9-B661-1989993C5E95}"/>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196953" y="3872089"/>
            <a:ext cx="3044970" cy="2996128"/>
          </a:xfrm>
          <a:prstGeom prst="rect">
            <a:avLst/>
          </a:prstGeom>
        </p:spPr>
      </p:pic>
      <p:pic>
        <p:nvPicPr>
          <p:cNvPr id="7" name="Picture 6" descr="A picture containing person, outdoor, sky, man&#10;&#10;Description automatically generated">
            <a:extLst>
              <a:ext uri="{FF2B5EF4-FFF2-40B4-BE49-F238E27FC236}">
                <a16:creationId xmlns:a16="http://schemas.microsoft.com/office/drawing/2014/main" id="{A9B8939F-09DA-461B-BBD8-F46B58A3544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 y="3872089"/>
            <a:ext cx="2230687" cy="2985912"/>
          </a:xfrm>
          <a:prstGeom prst="rect">
            <a:avLst/>
          </a:prstGeom>
        </p:spPr>
      </p:pic>
    </p:spTree>
    <p:extLst>
      <p:ext uri="{BB962C8B-B14F-4D97-AF65-F5344CB8AC3E}">
        <p14:creationId xmlns:p14="http://schemas.microsoft.com/office/powerpoint/2010/main" val="2240394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alpha val="60000"/>
          </a:schemeClr>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161CB913-2511-4874-808E-6E708A9E0FD7}"/>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b="-9037"/>
          <a:stretch/>
        </p:blipFill>
        <p:spPr>
          <a:xfrm>
            <a:off x="0" y="-1"/>
            <a:ext cx="12192000" cy="7477831"/>
          </a:xfrm>
          <a:prstGeom prst="rect">
            <a:avLst/>
          </a:prstGeom>
        </p:spPr>
      </p:pic>
      <p:sp>
        <p:nvSpPr>
          <p:cNvPr id="2" name="Title 1">
            <a:extLst>
              <a:ext uri="{FF2B5EF4-FFF2-40B4-BE49-F238E27FC236}">
                <a16:creationId xmlns:a16="http://schemas.microsoft.com/office/drawing/2014/main" id="{60F60CB7-C94D-4AB7-8E53-BC892B65A160}"/>
              </a:ext>
            </a:extLst>
          </p:cNvPr>
          <p:cNvSpPr>
            <a:spLocks noGrp="1"/>
          </p:cNvSpPr>
          <p:nvPr>
            <p:ph type="title"/>
          </p:nvPr>
        </p:nvSpPr>
        <p:spPr>
          <a:xfrm>
            <a:off x="838201" y="1065862"/>
            <a:ext cx="3313164" cy="4726276"/>
          </a:xfrm>
        </p:spPr>
        <p:txBody>
          <a:bodyPr>
            <a:normAutofit/>
          </a:bodyPr>
          <a:lstStyle/>
          <a:p>
            <a:pPr algn="r"/>
            <a:r>
              <a:rPr lang="en-US" sz="4000" dirty="0"/>
              <a:t>collections</a:t>
            </a:r>
            <a:endParaRPr lang="en-CA" sz="4000" dirty="0"/>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6" name="Content Placeholder 2">
            <a:extLst>
              <a:ext uri="{FF2B5EF4-FFF2-40B4-BE49-F238E27FC236}">
                <a16:creationId xmlns:a16="http://schemas.microsoft.com/office/drawing/2014/main" id="{0FF7F7AC-A5E4-4880-8B43-EF24EEF35BF1}"/>
              </a:ext>
            </a:extLst>
          </p:cNvPr>
          <p:cNvSpPr>
            <a:spLocks noGrp="1"/>
          </p:cNvSpPr>
          <p:nvPr>
            <p:ph idx="1"/>
          </p:nvPr>
        </p:nvSpPr>
        <p:spPr>
          <a:xfrm>
            <a:off x="5155380" y="1065862"/>
            <a:ext cx="5744685" cy="4726276"/>
          </a:xfrm>
        </p:spPr>
        <p:txBody>
          <a:bodyPr anchor="ctr">
            <a:normAutofit/>
          </a:bodyPr>
          <a:lstStyle/>
          <a:p>
            <a:pPr marL="0" indent="0">
              <a:buNone/>
            </a:pPr>
            <a:r>
              <a:rPr lang="en-US" sz="3200" dirty="0">
                <a:solidFill>
                  <a:schemeClr val="accent1"/>
                </a:solidFill>
              </a:rPr>
              <a:t>films</a:t>
            </a:r>
            <a:endParaRPr lang="en-CA" sz="3200" dirty="0">
              <a:solidFill>
                <a:schemeClr val="accent1"/>
              </a:solidFill>
            </a:endParaRPr>
          </a:p>
        </p:txBody>
      </p:sp>
    </p:spTree>
    <p:extLst>
      <p:ext uri="{BB962C8B-B14F-4D97-AF65-F5344CB8AC3E}">
        <p14:creationId xmlns:p14="http://schemas.microsoft.com/office/powerpoint/2010/main" val="272732854"/>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close up of a barrel&#10;&#10;Description automatically generated">
            <a:extLst>
              <a:ext uri="{FF2B5EF4-FFF2-40B4-BE49-F238E27FC236}">
                <a16:creationId xmlns:a16="http://schemas.microsoft.com/office/drawing/2014/main" id="{E1C3BD99-33BD-4431-8BA0-D6C0B1C3E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44121" y="0"/>
            <a:ext cx="7647879" cy="6880578"/>
          </a:xfrm>
          <a:prstGeom prst="rect">
            <a:avLst/>
          </a:prstGeom>
        </p:spPr>
      </p:pic>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films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84A36048-E20E-4F32-A531-BC2D66036DF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1" name="Content Placeholder 2">
            <a:extLst>
              <a:ext uri="{FF2B5EF4-FFF2-40B4-BE49-F238E27FC236}">
                <a16:creationId xmlns:a16="http://schemas.microsoft.com/office/drawing/2014/main" id="{6D6F9D47-BAEC-4C44-87B7-0A1403A9ED4F}"/>
              </a:ext>
            </a:extLst>
          </p:cNvPr>
          <p:cNvSpPr>
            <a:spLocks noGrp="1"/>
          </p:cNvSpPr>
          <p:nvPr>
            <p:ph idx="1"/>
          </p:nvPr>
        </p:nvSpPr>
        <p:spPr>
          <a:xfrm>
            <a:off x="643468" y="2460767"/>
            <a:ext cx="3769912" cy="3415622"/>
          </a:xfrm>
        </p:spPr>
        <p:txBody>
          <a:bodyPr>
            <a:noAutofit/>
          </a:bodyPr>
          <a:lstStyle/>
          <a:p>
            <a:pPr marL="0" indent="0">
              <a:buSzPct val="75000"/>
              <a:buNone/>
            </a:pPr>
            <a:r>
              <a:rPr lang="en-US" sz="1800" b="1" dirty="0">
                <a:solidFill>
                  <a:schemeClr val="bg1"/>
                </a:solidFill>
              </a:rPr>
              <a:t>Volume:</a:t>
            </a:r>
          </a:p>
          <a:p>
            <a:pPr marL="0" indent="0">
              <a:lnSpc>
                <a:spcPct val="120000"/>
              </a:lnSpc>
              <a:buNone/>
            </a:pPr>
            <a:r>
              <a:rPr lang="en-US" sz="1800" dirty="0">
                <a:solidFill>
                  <a:schemeClr val="bg1"/>
                </a:solidFill>
              </a:rPr>
              <a:t>108 16mm films (≈45 hours)</a:t>
            </a:r>
            <a:endParaRPr lang="en-CA" sz="1800" dirty="0">
              <a:solidFill>
                <a:schemeClr val="bg1"/>
              </a:solidFill>
            </a:endParaRPr>
          </a:p>
          <a:p>
            <a:pPr marL="0" indent="0">
              <a:buSzPct val="75000"/>
              <a:buNone/>
            </a:pPr>
            <a:r>
              <a:rPr lang="en-US" sz="1800" b="1" dirty="0">
                <a:solidFill>
                  <a:schemeClr val="bg1"/>
                </a:solidFill>
              </a:rPr>
              <a:t>Tech. specs:</a:t>
            </a:r>
          </a:p>
          <a:p>
            <a:pPr marL="0" indent="0">
              <a:lnSpc>
                <a:spcPct val="120000"/>
              </a:lnSpc>
              <a:buSzPct val="75000"/>
              <a:buNone/>
            </a:pPr>
            <a:r>
              <a:rPr lang="en-CA" sz="1600" dirty="0">
                <a:solidFill>
                  <a:schemeClr val="bg1"/>
                </a:solidFill>
              </a:rPr>
              <a:t>Content Type: Visual: Film, 16mm</a:t>
            </a:r>
            <a:br>
              <a:rPr lang="en-CA" sz="1600" dirty="0">
                <a:solidFill>
                  <a:schemeClr val="bg1"/>
                </a:solidFill>
              </a:rPr>
            </a:br>
            <a:r>
              <a:rPr lang="en-CA" sz="1600" dirty="0">
                <a:solidFill>
                  <a:schemeClr val="bg1"/>
                </a:solidFill>
              </a:rPr>
              <a:t>Master: Apple QuickTime/Compression : Apple </a:t>
            </a:r>
            <a:r>
              <a:rPr lang="en-CA" sz="1600" dirty="0" err="1">
                <a:solidFill>
                  <a:schemeClr val="bg1"/>
                </a:solidFill>
              </a:rPr>
              <a:t>ProRes</a:t>
            </a:r>
            <a:r>
              <a:rPr lang="en-CA" sz="1600" dirty="0">
                <a:solidFill>
                  <a:schemeClr val="bg1"/>
                </a:solidFill>
              </a:rPr>
              <a:t> 422 HQ (.mov)</a:t>
            </a:r>
            <a:br>
              <a:rPr lang="en-CA" sz="1600" dirty="0">
                <a:solidFill>
                  <a:schemeClr val="bg1"/>
                </a:solidFill>
              </a:rPr>
            </a:br>
            <a:r>
              <a:rPr lang="en-CA" sz="1600" dirty="0">
                <a:solidFill>
                  <a:schemeClr val="bg1"/>
                </a:solidFill>
              </a:rPr>
              <a:t>Access: Mpeg4 (H264 at 4000kb/s (max.)</a:t>
            </a:r>
            <a:br>
              <a:rPr lang="en-CA" sz="1600" dirty="0">
                <a:solidFill>
                  <a:schemeClr val="bg1"/>
                </a:solidFill>
              </a:rPr>
            </a:br>
            <a:r>
              <a:rPr lang="en-CA" sz="1600" dirty="0">
                <a:solidFill>
                  <a:schemeClr val="bg1"/>
                </a:solidFill>
              </a:rPr>
              <a:t>ACC audio at 192 bitrate, sample rate 48000Hz</a:t>
            </a:r>
            <a:br>
              <a:rPr lang="en-CA" sz="1600" dirty="0">
                <a:solidFill>
                  <a:schemeClr val="bg1"/>
                </a:solidFill>
              </a:rPr>
            </a:br>
            <a:r>
              <a:rPr lang="en-CA" sz="1600" dirty="0">
                <a:solidFill>
                  <a:schemeClr val="bg1"/>
                </a:solidFill>
              </a:rPr>
              <a:t>Resolution: HD (1920x1080)</a:t>
            </a:r>
          </a:p>
        </p:txBody>
      </p:sp>
    </p:spTree>
    <p:extLst>
      <p:ext uri="{BB962C8B-B14F-4D97-AF65-F5344CB8AC3E}">
        <p14:creationId xmlns:p14="http://schemas.microsoft.com/office/powerpoint/2010/main" val="488038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films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84A36048-E20E-4F32-A531-BC2D66036D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8" name="Content Placeholder 2">
            <a:extLst>
              <a:ext uri="{FF2B5EF4-FFF2-40B4-BE49-F238E27FC236}">
                <a16:creationId xmlns:a16="http://schemas.microsoft.com/office/drawing/2014/main" id="{A9B17E33-76B4-427B-B2FE-E13D15C5401C}"/>
              </a:ext>
            </a:extLst>
          </p:cNvPr>
          <p:cNvSpPr>
            <a:spLocks noGrp="1"/>
          </p:cNvSpPr>
          <p:nvPr>
            <p:ph idx="1"/>
          </p:nvPr>
        </p:nvSpPr>
        <p:spPr>
          <a:xfrm>
            <a:off x="5190976" y="488269"/>
            <a:ext cx="6509614" cy="5881461"/>
          </a:xfrm>
        </p:spPr>
        <p:txBody>
          <a:bodyPr>
            <a:normAutofit/>
          </a:bodyPr>
          <a:lstStyle/>
          <a:p>
            <a:pPr marL="0" indent="0">
              <a:lnSpc>
                <a:spcPct val="120000"/>
              </a:lnSpc>
              <a:buNone/>
            </a:pPr>
            <a:r>
              <a:rPr lang="en-US" sz="2000" b="1" dirty="0"/>
              <a:t>About: </a:t>
            </a:r>
            <a:r>
              <a:rPr lang="en-US" sz="2000" dirty="0"/>
              <a:t>Films produced and co-produced by UNESCO, and </a:t>
            </a:r>
            <a:r>
              <a:rPr lang="en-CA" sz="2000" dirty="0"/>
              <a:t>films about UNESCO, cover a wide range of its activities and include such titles as That All May Learn (1949), You and Human Rights (1950), The Treasures of Nubia (1960) and The Sun of the Earth (1971).</a:t>
            </a:r>
            <a:endParaRPr lang="en-US" sz="2000" b="1" dirty="0"/>
          </a:p>
          <a:p>
            <a:pPr marL="0" indent="0">
              <a:lnSpc>
                <a:spcPct val="120000"/>
              </a:lnSpc>
              <a:buNone/>
            </a:pPr>
            <a:r>
              <a:rPr lang="en-US" sz="2000" b="1" dirty="0"/>
              <a:t>Challenges: </a:t>
            </a:r>
            <a:r>
              <a:rPr lang="en-US" sz="2000" dirty="0"/>
              <a:t>Inherited collection.</a:t>
            </a:r>
            <a:endParaRPr lang="en-US" sz="2000" b="1" dirty="0"/>
          </a:p>
          <a:p>
            <a:pPr>
              <a:lnSpc>
                <a:spcPct val="120000"/>
              </a:lnSpc>
            </a:pPr>
            <a:r>
              <a:rPr lang="en-US" sz="2000" dirty="0"/>
              <a:t>Unreliable Access database; disorganized storage</a:t>
            </a:r>
          </a:p>
          <a:p>
            <a:pPr>
              <a:lnSpc>
                <a:spcPct val="120000"/>
              </a:lnSpc>
            </a:pPr>
            <a:r>
              <a:rPr lang="en-US" sz="2000" dirty="0"/>
              <a:t>“It took me two days to find what I was looking for…”</a:t>
            </a:r>
          </a:p>
          <a:p>
            <a:pPr>
              <a:lnSpc>
                <a:spcPct val="120000"/>
              </a:lnSpc>
            </a:pPr>
            <a:r>
              <a:rPr lang="en-US" sz="2000" dirty="0"/>
              <a:t>Multiple elements; Condition assessment</a:t>
            </a:r>
            <a:endParaRPr lang="en-CA" sz="2000" dirty="0"/>
          </a:p>
          <a:p>
            <a:pPr marL="0" indent="0">
              <a:lnSpc>
                <a:spcPct val="120000"/>
              </a:lnSpc>
              <a:buNone/>
            </a:pPr>
            <a:r>
              <a:rPr lang="en-CA" sz="2000" b="1" dirty="0"/>
              <a:t>Conservation: </a:t>
            </a:r>
            <a:r>
              <a:rPr lang="en-CA" sz="2000" dirty="0"/>
              <a:t>All films cleaned by hand. Reels and boxes changes. Only minor corrections (e.g., colour); no restoration.</a:t>
            </a:r>
          </a:p>
          <a:p>
            <a:pPr marL="0" indent="0">
              <a:lnSpc>
                <a:spcPct val="120000"/>
              </a:lnSpc>
              <a:buNone/>
            </a:pPr>
            <a:r>
              <a:rPr lang="en-US" sz="2000" b="1" dirty="0"/>
              <a:t>Remaining:</a:t>
            </a:r>
            <a:r>
              <a:rPr lang="en-US" sz="2000" dirty="0"/>
              <a:t> ≈2,000 16mm and 35mm films</a:t>
            </a:r>
            <a:endParaRPr lang="en-CA" sz="2000" dirty="0"/>
          </a:p>
        </p:txBody>
      </p:sp>
      <p:graphicFrame>
        <p:nvGraphicFramePr>
          <p:cNvPr id="9" name="Chart 8">
            <a:extLst>
              <a:ext uri="{FF2B5EF4-FFF2-40B4-BE49-F238E27FC236}">
                <a16:creationId xmlns:a16="http://schemas.microsoft.com/office/drawing/2014/main" id="{8A1460A1-A856-40CC-9F8B-7A103470AE42}"/>
              </a:ext>
            </a:extLst>
          </p:cNvPr>
          <p:cNvGraphicFramePr>
            <a:graphicFrameLocks/>
          </p:cNvGraphicFramePr>
          <p:nvPr>
            <p:extLst>
              <p:ext uri="{D42A27DB-BD31-4B8C-83A1-F6EECF244321}">
                <p14:modId xmlns:p14="http://schemas.microsoft.com/office/powerpoint/2010/main" val="4239995086"/>
              </p:ext>
            </p:extLst>
          </p:nvPr>
        </p:nvGraphicFramePr>
        <p:xfrm>
          <a:off x="441292" y="2075040"/>
          <a:ext cx="3661535" cy="219692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6E60EB8B-7FC5-4C4C-9C07-4AE307F135DF}"/>
              </a:ext>
            </a:extLst>
          </p:cNvPr>
          <p:cNvGraphicFramePr>
            <a:graphicFrameLocks/>
          </p:cNvGraphicFramePr>
          <p:nvPr>
            <p:extLst>
              <p:ext uri="{D42A27DB-BD31-4B8C-83A1-F6EECF244321}">
                <p14:modId xmlns:p14="http://schemas.microsoft.com/office/powerpoint/2010/main" val="3124726445"/>
              </p:ext>
            </p:extLst>
          </p:nvPr>
        </p:nvGraphicFramePr>
        <p:xfrm>
          <a:off x="441292" y="4234637"/>
          <a:ext cx="3661535" cy="219692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476217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films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84A36048-E20E-4F32-A531-BC2D66036DF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pic>
        <p:nvPicPr>
          <p:cNvPr id="12" name="Picture 11" descr="C:\Users\a_cowling\AppData\Local\Microsoft\Windows\INetCache\Content.Word\20180413_161752.jpg">
            <a:extLst>
              <a:ext uri="{FF2B5EF4-FFF2-40B4-BE49-F238E27FC236}">
                <a16:creationId xmlns:a16="http://schemas.microsoft.com/office/drawing/2014/main" id="{49E78C79-1217-4462-9C66-6129173D7147}"/>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52571" y="3616997"/>
            <a:ext cx="5970560" cy="2905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C:\Users\a_cowling\AppData\Local\Microsoft\Windows\INetCache\Content.Word\20180905_161940.jpg">
            <a:extLst>
              <a:ext uri="{FF2B5EF4-FFF2-40B4-BE49-F238E27FC236}">
                <a16:creationId xmlns:a16="http://schemas.microsoft.com/office/drawing/2014/main" id="{4A9A4737-269E-4701-8A82-9D301F8010AF}"/>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63859" y="337251"/>
            <a:ext cx="5970560" cy="29056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791390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background</a:t>
            </a:r>
            <a:endParaRPr lang="en-CA" sz="3600" dirty="0">
              <a:solidFill>
                <a:schemeClr val="bg1"/>
              </a:solidFill>
            </a:endParaRPr>
          </a:p>
        </p:txBody>
      </p:sp>
      <p:pic>
        <p:nvPicPr>
          <p:cNvPr id="8" name="Picture 7">
            <a:extLst>
              <a:ext uri="{FF2B5EF4-FFF2-40B4-BE49-F238E27FC236}">
                <a16:creationId xmlns:a16="http://schemas.microsoft.com/office/drawing/2014/main" id="{F31694C3-C683-47ED-B732-ADC162218F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0" name="Rectangle 9">
            <a:extLst>
              <a:ext uri="{FF2B5EF4-FFF2-40B4-BE49-F238E27FC236}">
                <a16:creationId xmlns:a16="http://schemas.microsoft.com/office/drawing/2014/main" id="{A7C55BD4-8442-4B60-888B-EADE97894385}"/>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Content Placeholder 2">
            <a:extLst>
              <a:ext uri="{FF2B5EF4-FFF2-40B4-BE49-F238E27FC236}">
                <a16:creationId xmlns:a16="http://schemas.microsoft.com/office/drawing/2014/main" id="{40EE356D-36C3-4613-9732-E76753CA0505}"/>
              </a:ext>
            </a:extLst>
          </p:cNvPr>
          <p:cNvSpPr>
            <a:spLocks noGrp="1"/>
          </p:cNvSpPr>
          <p:nvPr>
            <p:ph idx="1"/>
          </p:nvPr>
        </p:nvSpPr>
        <p:spPr>
          <a:xfrm>
            <a:off x="5190976" y="534923"/>
            <a:ext cx="6612248" cy="5287380"/>
          </a:xfrm>
        </p:spPr>
        <p:txBody>
          <a:bodyPr>
            <a:normAutofit/>
          </a:bodyPr>
          <a:lstStyle/>
          <a:p>
            <a:pPr marL="0" indent="0">
              <a:lnSpc>
                <a:spcPct val="120000"/>
              </a:lnSpc>
              <a:buNone/>
            </a:pPr>
            <a:r>
              <a:rPr lang="en-CA" sz="2400" dirty="0"/>
              <a:t>UNESCO’s institutional archives and historical AV collections are </a:t>
            </a:r>
            <a:r>
              <a:rPr lang="en-CA" sz="2400" b="1" dirty="0"/>
              <a:t>a record of UNESCO’s mission </a:t>
            </a:r>
            <a:r>
              <a:rPr lang="en-CA" sz="2400" dirty="0"/>
              <a:t>to contribute to the building of peace, the eradication of poverty, sustainable development and intercultural dialogue through education, the sciences, culture, communication and information. </a:t>
            </a:r>
          </a:p>
          <a:p>
            <a:pPr marL="0" indent="0">
              <a:lnSpc>
                <a:spcPct val="120000"/>
              </a:lnSpc>
              <a:buNone/>
            </a:pPr>
            <a:r>
              <a:rPr lang="en-CA" sz="2400" dirty="0"/>
              <a:t>They also provide </a:t>
            </a:r>
            <a:r>
              <a:rPr lang="en-CA" sz="2400" b="1" dirty="0"/>
              <a:t>evidence of a history of international cooperation</a:t>
            </a:r>
            <a:r>
              <a:rPr lang="en-CA" sz="2400" dirty="0"/>
              <a:t>; of individual countries and newly independent states participating in and developing activities related to UNESCO’s domains.</a:t>
            </a:r>
          </a:p>
          <a:p>
            <a:pPr marL="0" indent="0">
              <a:lnSpc>
                <a:spcPct val="120000"/>
              </a:lnSpc>
              <a:buNone/>
            </a:pPr>
            <a:endParaRPr lang="en-CA" dirty="0"/>
          </a:p>
        </p:txBody>
      </p:sp>
      <p:sp>
        <p:nvSpPr>
          <p:cNvPr id="7" name="Content Placeholder 2">
            <a:extLst>
              <a:ext uri="{FF2B5EF4-FFF2-40B4-BE49-F238E27FC236}">
                <a16:creationId xmlns:a16="http://schemas.microsoft.com/office/drawing/2014/main" id="{067D2705-3F8E-4493-AB62-7CC5D98F0777}"/>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why digitize?</a:t>
            </a:r>
            <a:endParaRPr lang="en-CA" sz="2400" dirty="0">
              <a:solidFill>
                <a:schemeClr val="bg1"/>
              </a:solidFill>
            </a:endParaRPr>
          </a:p>
        </p:txBody>
      </p:sp>
    </p:spTree>
    <p:extLst>
      <p:ext uri="{BB962C8B-B14F-4D97-AF65-F5344CB8AC3E}">
        <p14:creationId xmlns:p14="http://schemas.microsoft.com/office/powerpoint/2010/main" val="31414015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161CB913-2511-4874-808E-6E708A9E0FD7}"/>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60F60CB7-C94D-4AB7-8E53-BC892B65A160}"/>
              </a:ext>
            </a:extLst>
          </p:cNvPr>
          <p:cNvSpPr>
            <a:spLocks noGrp="1"/>
          </p:cNvSpPr>
          <p:nvPr>
            <p:ph type="title"/>
          </p:nvPr>
        </p:nvSpPr>
        <p:spPr>
          <a:xfrm>
            <a:off x="838201" y="1065862"/>
            <a:ext cx="3313164" cy="4726276"/>
          </a:xfrm>
        </p:spPr>
        <p:txBody>
          <a:bodyPr>
            <a:normAutofit/>
          </a:bodyPr>
          <a:lstStyle/>
          <a:p>
            <a:pPr algn="r"/>
            <a:r>
              <a:rPr lang="en-US" sz="4000" dirty="0"/>
              <a:t>collections</a:t>
            </a:r>
            <a:endParaRPr lang="en-CA" sz="4000" dirty="0"/>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4750FB44-7FB5-417F-A2CC-A23B4B5AA8A3}"/>
              </a:ext>
            </a:extLst>
          </p:cNvPr>
          <p:cNvSpPr>
            <a:spLocks noGrp="1"/>
          </p:cNvSpPr>
          <p:nvPr>
            <p:ph idx="1"/>
          </p:nvPr>
        </p:nvSpPr>
        <p:spPr>
          <a:xfrm>
            <a:off x="5155380" y="1065862"/>
            <a:ext cx="5744685" cy="4726276"/>
          </a:xfrm>
        </p:spPr>
        <p:txBody>
          <a:bodyPr anchor="ctr">
            <a:normAutofit/>
          </a:bodyPr>
          <a:lstStyle/>
          <a:p>
            <a:pPr marL="0" indent="0">
              <a:buNone/>
            </a:pPr>
            <a:r>
              <a:rPr lang="en-US" sz="3200" dirty="0">
                <a:solidFill>
                  <a:srgbClr val="00B0F0"/>
                </a:solidFill>
              </a:rPr>
              <a:t>videos</a:t>
            </a:r>
            <a:endParaRPr lang="en-CA" sz="3200" dirty="0">
              <a:solidFill>
                <a:srgbClr val="00B0F0"/>
              </a:solidFill>
            </a:endParaRPr>
          </a:p>
        </p:txBody>
      </p:sp>
    </p:spTree>
    <p:extLst>
      <p:ext uri="{BB962C8B-B14F-4D97-AF65-F5344CB8AC3E}">
        <p14:creationId xmlns:p14="http://schemas.microsoft.com/office/powerpoint/2010/main" val="343416600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store shelf&#10;&#10;Description automatically generated">
            <a:extLst>
              <a:ext uri="{FF2B5EF4-FFF2-40B4-BE49-F238E27FC236}">
                <a16:creationId xmlns:a16="http://schemas.microsoft.com/office/drawing/2014/main" id="{21413F87-55BB-44D4-83E3-BA2CC584C84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544120" y="0"/>
            <a:ext cx="7647879" cy="6858000"/>
          </a:xfrm>
          <a:prstGeom prst="rect">
            <a:avLst/>
          </a:prstGeom>
        </p:spPr>
      </p:pic>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videos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C37C951E-F8C7-4002-BD46-8442C2E51C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5" name="Content Placeholder 2">
            <a:extLst>
              <a:ext uri="{FF2B5EF4-FFF2-40B4-BE49-F238E27FC236}">
                <a16:creationId xmlns:a16="http://schemas.microsoft.com/office/drawing/2014/main" id="{23B5EE76-86A9-4D8E-803A-3C70322F18CB}"/>
              </a:ext>
            </a:extLst>
          </p:cNvPr>
          <p:cNvSpPr>
            <a:spLocks noGrp="1"/>
          </p:cNvSpPr>
          <p:nvPr>
            <p:ph idx="1"/>
          </p:nvPr>
        </p:nvSpPr>
        <p:spPr>
          <a:xfrm>
            <a:off x="643468" y="2460767"/>
            <a:ext cx="3769912" cy="3415622"/>
          </a:xfrm>
        </p:spPr>
        <p:txBody>
          <a:bodyPr>
            <a:noAutofit/>
          </a:bodyPr>
          <a:lstStyle/>
          <a:p>
            <a:pPr marL="0" indent="0">
              <a:buSzPct val="75000"/>
              <a:buNone/>
            </a:pPr>
            <a:r>
              <a:rPr lang="en-US" sz="1800" b="1" dirty="0">
                <a:solidFill>
                  <a:schemeClr val="bg1"/>
                </a:solidFill>
              </a:rPr>
              <a:t>Volume:</a:t>
            </a:r>
          </a:p>
          <a:p>
            <a:pPr marL="0" indent="0">
              <a:lnSpc>
                <a:spcPct val="120000"/>
              </a:lnSpc>
              <a:buNone/>
            </a:pPr>
            <a:r>
              <a:rPr lang="en-US" sz="1800" dirty="0">
                <a:solidFill>
                  <a:schemeClr val="bg1"/>
                </a:solidFill>
              </a:rPr>
              <a:t>98 </a:t>
            </a:r>
            <a:r>
              <a:rPr lang="en-CA" sz="1800" dirty="0" err="1">
                <a:solidFill>
                  <a:schemeClr val="bg1"/>
                </a:solidFill>
              </a:rPr>
              <a:t>Umatic</a:t>
            </a:r>
            <a:r>
              <a:rPr lang="en-US" sz="1800" dirty="0">
                <a:solidFill>
                  <a:schemeClr val="bg1"/>
                </a:solidFill>
              </a:rPr>
              <a:t> videos (≈35 hours)</a:t>
            </a:r>
            <a:endParaRPr lang="en-CA" sz="1800" dirty="0">
              <a:solidFill>
                <a:schemeClr val="bg1"/>
              </a:solidFill>
            </a:endParaRPr>
          </a:p>
          <a:p>
            <a:pPr marL="0" indent="0">
              <a:buSzPct val="75000"/>
              <a:buNone/>
            </a:pPr>
            <a:r>
              <a:rPr lang="en-US" sz="1800" b="1" dirty="0">
                <a:solidFill>
                  <a:schemeClr val="bg1"/>
                </a:solidFill>
              </a:rPr>
              <a:t>Tech. specs:</a:t>
            </a:r>
          </a:p>
          <a:p>
            <a:pPr marL="0" indent="0">
              <a:lnSpc>
                <a:spcPct val="120000"/>
              </a:lnSpc>
              <a:buSzPct val="75000"/>
              <a:buNone/>
            </a:pPr>
            <a:r>
              <a:rPr lang="en-CA" sz="1600" dirty="0">
                <a:solidFill>
                  <a:schemeClr val="bg1"/>
                </a:solidFill>
              </a:rPr>
              <a:t>Visual: Video, </a:t>
            </a:r>
            <a:r>
              <a:rPr lang="en-CA" sz="1600" dirty="0" err="1">
                <a:solidFill>
                  <a:schemeClr val="bg1"/>
                </a:solidFill>
              </a:rPr>
              <a:t>Umatic</a:t>
            </a:r>
            <a:r>
              <a:rPr lang="en-CA" sz="1600" dirty="0">
                <a:solidFill>
                  <a:schemeClr val="bg1"/>
                </a:solidFill>
              </a:rPr>
              <a:t/>
            </a:r>
            <a:br>
              <a:rPr lang="en-CA" sz="1600" dirty="0">
                <a:solidFill>
                  <a:schemeClr val="bg1"/>
                </a:solidFill>
              </a:rPr>
            </a:br>
            <a:r>
              <a:rPr lang="en-CA" sz="1600" dirty="0">
                <a:solidFill>
                  <a:schemeClr val="bg1"/>
                </a:solidFill>
              </a:rPr>
              <a:t>Master: Apple QuickTime/Compression : Apple </a:t>
            </a:r>
            <a:r>
              <a:rPr lang="en-CA" sz="1600" dirty="0" err="1">
                <a:solidFill>
                  <a:schemeClr val="bg1"/>
                </a:solidFill>
              </a:rPr>
              <a:t>ProRes</a:t>
            </a:r>
            <a:r>
              <a:rPr lang="en-CA" sz="1600" dirty="0">
                <a:solidFill>
                  <a:schemeClr val="bg1"/>
                </a:solidFill>
              </a:rPr>
              <a:t> 422 HQ (.mov)</a:t>
            </a:r>
            <a:br>
              <a:rPr lang="en-CA" sz="1600" dirty="0">
                <a:solidFill>
                  <a:schemeClr val="bg1"/>
                </a:solidFill>
              </a:rPr>
            </a:br>
            <a:r>
              <a:rPr lang="en-CA" sz="1600" dirty="0">
                <a:solidFill>
                  <a:schemeClr val="bg1"/>
                </a:solidFill>
              </a:rPr>
              <a:t>Access: Mpeg4 (H264 at 4000kb/s (max.)</a:t>
            </a:r>
            <a:br>
              <a:rPr lang="en-CA" sz="1600" dirty="0">
                <a:solidFill>
                  <a:schemeClr val="bg1"/>
                </a:solidFill>
              </a:rPr>
            </a:br>
            <a:r>
              <a:rPr lang="en-CA" sz="1600" dirty="0">
                <a:solidFill>
                  <a:schemeClr val="bg1"/>
                </a:solidFill>
              </a:rPr>
              <a:t>ACC audio at 192 bitrate, sample rate 48000Hz</a:t>
            </a:r>
            <a:br>
              <a:rPr lang="en-CA" sz="1600" dirty="0">
                <a:solidFill>
                  <a:schemeClr val="bg1"/>
                </a:solidFill>
              </a:rPr>
            </a:br>
            <a:r>
              <a:rPr lang="en-CA" sz="1600" dirty="0">
                <a:solidFill>
                  <a:schemeClr val="bg1"/>
                </a:solidFill>
              </a:rPr>
              <a:t>Resolution: SD (maintain 4:3 aspect ratio)</a:t>
            </a:r>
          </a:p>
        </p:txBody>
      </p:sp>
    </p:spTree>
    <p:extLst>
      <p:ext uri="{BB962C8B-B14F-4D97-AF65-F5344CB8AC3E}">
        <p14:creationId xmlns:p14="http://schemas.microsoft.com/office/powerpoint/2010/main" val="144233102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videos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C37C951E-F8C7-4002-BD46-8442C2E51C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8" name="Content Placeholder 2">
            <a:extLst>
              <a:ext uri="{FF2B5EF4-FFF2-40B4-BE49-F238E27FC236}">
                <a16:creationId xmlns:a16="http://schemas.microsoft.com/office/drawing/2014/main" id="{1BA13762-7503-43F8-9F2C-27C1671C2CD8}"/>
              </a:ext>
            </a:extLst>
          </p:cNvPr>
          <p:cNvSpPr>
            <a:spLocks noGrp="1"/>
          </p:cNvSpPr>
          <p:nvPr>
            <p:ph idx="1"/>
          </p:nvPr>
        </p:nvSpPr>
        <p:spPr>
          <a:xfrm>
            <a:off x="5190976" y="488269"/>
            <a:ext cx="6509614" cy="5881461"/>
          </a:xfrm>
        </p:spPr>
        <p:txBody>
          <a:bodyPr>
            <a:noAutofit/>
          </a:bodyPr>
          <a:lstStyle/>
          <a:p>
            <a:pPr marL="0" indent="0">
              <a:lnSpc>
                <a:spcPct val="120000"/>
              </a:lnSpc>
              <a:buNone/>
            </a:pPr>
            <a:r>
              <a:rPr lang="en-US" sz="2000" b="1" dirty="0"/>
              <a:t>About: </a:t>
            </a:r>
            <a:r>
              <a:rPr lang="en-CA" sz="2000" dirty="0"/>
              <a:t>UNESCO TV programmes from the 1980s. Titles include Violins of Peace (w/ Yehudi Menuhin), Only One Earth, People of the Desert, and UNESCO World Public News.</a:t>
            </a:r>
            <a:endParaRPr lang="en-US" sz="2000" b="1" dirty="0"/>
          </a:p>
          <a:p>
            <a:pPr marL="0" indent="0">
              <a:lnSpc>
                <a:spcPct val="120000"/>
              </a:lnSpc>
              <a:buNone/>
            </a:pPr>
            <a:r>
              <a:rPr lang="en-US" sz="2000" b="1" dirty="0"/>
              <a:t>Challenges: </a:t>
            </a:r>
            <a:r>
              <a:rPr lang="en-US" sz="2000" dirty="0"/>
              <a:t>Inherited collection.</a:t>
            </a:r>
            <a:endParaRPr lang="en-US" sz="2000" b="1" dirty="0"/>
          </a:p>
          <a:p>
            <a:pPr>
              <a:lnSpc>
                <a:spcPct val="120000"/>
              </a:lnSpc>
            </a:pPr>
            <a:r>
              <a:rPr lang="en-US" sz="2000" dirty="0"/>
              <a:t>Unreliable inventory</a:t>
            </a:r>
          </a:p>
          <a:p>
            <a:pPr>
              <a:lnSpc>
                <a:spcPct val="120000"/>
              </a:lnSpc>
            </a:pPr>
            <a:r>
              <a:rPr lang="en-US" sz="2000" dirty="0" err="1"/>
              <a:t>Umatic</a:t>
            </a:r>
            <a:r>
              <a:rPr lang="en-US" sz="2000" dirty="0"/>
              <a:t> is TV quality to begin with</a:t>
            </a:r>
          </a:p>
          <a:p>
            <a:pPr>
              <a:lnSpc>
                <a:spcPct val="120000"/>
              </a:lnSpc>
            </a:pPr>
            <a:r>
              <a:rPr lang="en-US" sz="2000" dirty="0"/>
              <a:t>Encoding differences NTSC, PAL, SECAM</a:t>
            </a:r>
          </a:p>
          <a:p>
            <a:pPr>
              <a:lnSpc>
                <a:spcPct val="120000"/>
              </a:lnSpc>
            </a:pPr>
            <a:r>
              <a:rPr lang="en-US" sz="2000" dirty="0"/>
              <a:t>Requires original machines to digitize</a:t>
            </a:r>
          </a:p>
          <a:p>
            <a:pPr>
              <a:lnSpc>
                <a:spcPct val="120000"/>
              </a:lnSpc>
            </a:pPr>
            <a:r>
              <a:rPr lang="en-US" sz="2000" dirty="0"/>
              <a:t>Baked in laboratory oven from 24hrs to 2 weeks</a:t>
            </a:r>
            <a:endParaRPr lang="en-CA" sz="2000" dirty="0"/>
          </a:p>
          <a:p>
            <a:pPr marL="0" indent="0">
              <a:lnSpc>
                <a:spcPct val="120000"/>
              </a:lnSpc>
              <a:buNone/>
            </a:pPr>
            <a:r>
              <a:rPr lang="en-CA" sz="2000" b="1" dirty="0"/>
              <a:t>Conservation:</a:t>
            </a:r>
            <a:r>
              <a:rPr lang="en-CA" sz="2000" dirty="0"/>
              <a:t> No. Re-digitization not possible.</a:t>
            </a:r>
          </a:p>
          <a:p>
            <a:pPr marL="0" indent="0">
              <a:lnSpc>
                <a:spcPct val="120000"/>
              </a:lnSpc>
              <a:buNone/>
            </a:pPr>
            <a:r>
              <a:rPr lang="en-US" sz="2000" b="1" dirty="0"/>
              <a:t>Remaining: </a:t>
            </a:r>
            <a:r>
              <a:rPr lang="en-US" sz="2000" dirty="0"/>
              <a:t>All programs only on </a:t>
            </a:r>
            <a:r>
              <a:rPr lang="en-US" sz="2000" dirty="0" err="1"/>
              <a:t>Umatic</a:t>
            </a:r>
            <a:r>
              <a:rPr lang="en-US" sz="2000" dirty="0"/>
              <a:t> carrier digitized.</a:t>
            </a:r>
            <a:endParaRPr lang="en-CA" sz="2000" dirty="0"/>
          </a:p>
        </p:txBody>
      </p:sp>
      <p:graphicFrame>
        <p:nvGraphicFramePr>
          <p:cNvPr id="9" name="Chart 8">
            <a:extLst>
              <a:ext uri="{FF2B5EF4-FFF2-40B4-BE49-F238E27FC236}">
                <a16:creationId xmlns:a16="http://schemas.microsoft.com/office/drawing/2014/main" id="{DEB21354-18B8-47DF-B6E0-0E504E935FA3}"/>
              </a:ext>
            </a:extLst>
          </p:cNvPr>
          <p:cNvGraphicFramePr>
            <a:graphicFrameLocks/>
          </p:cNvGraphicFramePr>
          <p:nvPr>
            <p:extLst>
              <p:ext uri="{D42A27DB-BD31-4B8C-83A1-F6EECF244321}">
                <p14:modId xmlns:p14="http://schemas.microsoft.com/office/powerpoint/2010/main" val="1739829375"/>
              </p:ext>
            </p:extLst>
          </p:nvPr>
        </p:nvGraphicFramePr>
        <p:xfrm>
          <a:off x="384393" y="2043408"/>
          <a:ext cx="3775335" cy="22652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a:extLst>
              <a:ext uri="{FF2B5EF4-FFF2-40B4-BE49-F238E27FC236}">
                <a16:creationId xmlns:a16="http://schemas.microsoft.com/office/drawing/2014/main" id="{85274835-BCC0-434E-8561-47689D334C8A}"/>
              </a:ext>
            </a:extLst>
          </p:cNvPr>
          <p:cNvGraphicFramePr>
            <a:graphicFrameLocks/>
          </p:cNvGraphicFramePr>
          <p:nvPr>
            <p:extLst>
              <p:ext uri="{D42A27DB-BD31-4B8C-83A1-F6EECF244321}">
                <p14:modId xmlns:p14="http://schemas.microsoft.com/office/powerpoint/2010/main" val="1339462045"/>
              </p:ext>
            </p:extLst>
          </p:nvPr>
        </p:nvGraphicFramePr>
        <p:xfrm>
          <a:off x="384393" y="4212343"/>
          <a:ext cx="3775335" cy="226520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30697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videos</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a:extLst>
              <a:ext uri="{FF2B5EF4-FFF2-40B4-BE49-F238E27FC236}">
                <a16:creationId xmlns:a16="http://schemas.microsoft.com/office/drawing/2014/main" id="{C37C951E-F8C7-4002-BD46-8442C2E51C3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pic>
        <p:nvPicPr>
          <p:cNvPr id="12" name="Picture 11" descr="C:\Users\a_cowling\AppData\Local\Microsoft\Windows\INetCache\Content.Word\20180417_154854.jpg">
            <a:extLst>
              <a:ext uri="{FF2B5EF4-FFF2-40B4-BE49-F238E27FC236}">
                <a16:creationId xmlns:a16="http://schemas.microsoft.com/office/drawing/2014/main" id="{A22470A5-34C1-4492-B9C8-48CB542F1BEB}"/>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29454" y="2253917"/>
            <a:ext cx="4829172" cy="23501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C:\Users\a_cowling\AppData\Local\Microsoft\Windows\INetCache\Content.Word\20180412_161706.jpg">
            <a:extLst>
              <a:ext uri="{FF2B5EF4-FFF2-40B4-BE49-F238E27FC236}">
                <a16:creationId xmlns:a16="http://schemas.microsoft.com/office/drawing/2014/main" id="{8CD9DD51-D128-48CB-94E2-EF628E425320}"/>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3899641" y="2494912"/>
            <a:ext cx="3838605" cy="18681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7950688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descr="A picture containing red, indoor&#10;&#10;Description automatically generated">
            <a:extLst>
              <a:ext uri="{FF2B5EF4-FFF2-40B4-BE49-F238E27FC236}">
                <a16:creationId xmlns:a16="http://schemas.microsoft.com/office/drawing/2014/main" id="{590A3D50-1ECF-4566-9DEA-532ABF1D7AA1}"/>
              </a:ext>
            </a:extLst>
          </p:cNvPr>
          <p:cNvPicPr>
            <a:picLocks noChangeAspect="1"/>
          </p:cNvPicPr>
          <p:nvPr/>
        </p:nvPicPr>
        <p:blipFill rotWithShape="1">
          <a:blip r:embed="rId2" cstate="screen">
            <a:alphaModFix/>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E7372274-E808-4764-9F77-ADECB3FBF08F}"/>
              </a:ext>
            </a:extLst>
          </p:cNvPr>
          <p:cNvSpPr>
            <a:spLocks noGrp="1"/>
          </p:cNvSpPr>
          <p:nvPr>
            <p:ph type="title"/>
          </p:nvPr>
        </p:nvSpPr>
        <p:spPr>
          <a:xfrm>
            <a:off x="838201" y="1065862"/>
            <a:ext cx="3313164" cy="4726276"/>
          </a:xfrm>
        </p:spPr>
        <p:txBody>
          <a:bodyPr>
            <a:normAutofit/>
          </a:bodyPr>
          <a:lstStyle/>
          <a:p>
            <a:pPr algn="r"/>
            <a:r>
              <a:rPr lang="en-US" sz="4000" dirty="0"/>
              <a:t>collections</a:t>
            </a:r>
            <a:endParaRPr lang="en-CA" sz="4000" dirty="0"/>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F83DB032-9A6A-46F1-8D5F-D7CF46D599BE}"/>
              </a:ext>
            </a:extLst>
          </p:cNvPr>
          <p:cNvSpPr>
            <a:spLocks noGrp="1"/>
          </p:cNvSpPr>
          <p:nvPr>
            <p:ph idx="1"/>
          </p:nvPr>
        </p:nvSpPr>
        <p:spPr>
          <a:xfrm>
            <a:off x="5155380" y="1065862"/>
            <a:ext cx="5744685" cy="4726276"/>
          </a:xfrm>
        </p:spPr>
        <p:txBody>
          <a:bodyPr anchor="ctr">
            <a:normAutofit/>
          </a:bodyPr>
          <a:lstStyle/>
          <a:p>
            <a:pPr marL="0" indent="0">
              <a:buNone/>
            </a:pPr>
            <a:r>
              <a:rPr lang="en-US" sz="3200" dirty="0">
                <a:solidFill>
                  <a:srgbClr val="FFFF00"/>
                </a:solidFill>
              </a:rPr>
              <a:t>sound</a:t>
            </a:r>
            <a:endParaRPr lang="en-CA" sz="3200" dirty="0">
              <a:solidFill>
                <a:srgbClr val="FFFF00"/>
              </a:solidFill>
            </a:endParaRPr>
          </a:p>
        </p:txBody>
      </p:sp>
    </p:spTree>
    <p:extLst>
      <p:ext uri="{BB962C8B-B14F-4D97-AF65-F5344CB8AC3E}">
        <p14:creationId xmlns:p14="http://schemas.microsoft.com/office/powerpoint/2010/main" val="1148089506"/>
      </p:ext>
    </p:extLst>
  </p:cSld>
  <p:clrMapOvr>
    <a:overrideClrMapping bg1="dk1" tx1="lt1" bg2="dk2"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fence&#10;&#10;Description automatically generated">
            <a:extLst>
              <a:ext uri="{FF2B5EF4-FFF2-40B4-BE49-F238E27FC236}">
                <a16:creationId xmlns:a16="http://schemas.microsoft.com/office/drawing/2014/main" id="{519DB6A2-B6F5-49B1-8E0B-FDA3C3A5BD2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833"/>
          <a:stretch/>
        </p:blipFill>
        <p:spPr>
          <a:xfrm>
            <a:off x="4544121" y="0"/>
            <a:ext cx="7647880" cy="6858000"/>
          </a:xfrm>
          <a:prstGeom prst="rect">
            <a:avLst/>
          </a:prstGeom>
        </p:spPr>
      </p:pic>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8" y="614842"/>
            <a:ext cx="3363974" cy="1597315"/>
          </a:xfrm>
          <a:noFill/>
          <a:ln w="19050">
            <a:solidFill>
              <a:schemeClr val="bg1"/>
            </a:solidFill>
          </a:ln>
        </p:spPr>
        <p:txBody>
          <a:bodyPr wrap="square">
            <a:normAutofit/>
          </a:bodyPr>
          <a:lstStyle/>
          <a:p>
            <a:pPr algn="ctr"/>
            <a:r>
              <a:rPr lang="en-US" sz="3600" dirty="0">
                <a:solidFill>
                  <a:schemeClr val="bg1"/>
                </a:solidFill>
              </a:rPr>
              <a:t>sound</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a:extLst>
              <a:ext uri="{FF2B5EF4-FFF2-40B4-BE49-F238E27FC236}">
                <a16:creationId xmlns:a16="http://schemas.microsoft.com/office/drawing/2014/main" id="{C6F9DE9C-CA0E-421A-B3B6-B9BE05B37D3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9" name="Content Placeholder 2">
            <a:extLst>
              <a:ext uri="{FF2B5EF4-FFF2-40B4-BE49-F238E27FC236}">
                <a16:creationId xmlns:a16="http://schemas.microsoft.com/office/drawing/2014/main" id="{552B56CE-A5B2-48F8-AEA2-1847E2822697}"/>
              </a:ext>
            </a:extLst>
          </p:cNvPr>
          <p:cNvSpPr txBox="1">
            <a:spLocks/>
          </p:cNvSpPr>
          <p:nvPr/>
        </p:nvSpPr>
        <p:spPr>
          <a:xfrm>
            <a:off x="643468" y="2460767"/>
            <a:ext cx="3769912" cy="34156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75000"/>
              <a:buFont typeface="Arial" panose="020B0604020202020204" pitchFamily="34" charset="0"/>
              <a:buNone/>
            </a:pPr>
            <a:r>
              <a:rPr lang="en-US" sz="1800" b="1" dirty="0">
                <a:solidFill>
                  <a:schemeClr val="bg1"/>
                </a:solidFill>
              </a:rPr>
              <a:t>Volume:</a:t>
            </a:r>
          </a:p>
          <a:p>
            <a:pPr marL="0" indent="0">
              <a:lnSpc>
                <a:spcPct val="120000"/>
              </a:lnSpc>
              <a:buNone/>
            </a:pPr>
            <a:r>
              <a:rPr lang="en-US" sz="1800" dirty="0">
                <a:solidFill>
                  <a:schemeClr val="bg1"/>
                </a:solidFill>
              </a:rPr>
              <a:t>17,901 magnetic tape reels </a:t>
            </a:r>
            <a:br>
              <a:rPr lang="en-US" sz="1800" dirty="0">
                <a:solidFill>
                  <a:schemeClr val="bg1"/>
                </a:solidFill>
              </a:rPr>
            </a:br>
            <a:r>
              <a:rPr lang="en-US" sz="1800" dirty="0">
                <a:solidFill>
                  <a:schemeClr val="bg1"/>
                </a:solidFill>
              </a:rPr>
              <a:t>(≈7,000 hours)</a:t>
            </a:r>
            <a:endParaRPr lang="en-CA" sz="1800" dirty="0">
              <a:solidFill>
                <a:schemeClr val="bg1"/>
              </a:solidFill>
            </a:endParaRPr>
          </a:p>
          <a:p>
            <a:pPr marL="0" indent="0">
              <a:buSzPct val="75000"/>
              <a:buFont typeface="Arial" panose="020B0604020202020204" pitchFamily="34" charset="0"/>
              <a:buNone/>
            </a:pPr>
            <a:r>
              <a:rPr lang="en-US" sz="1800" b="1" dirty="0">
                <a:solidFill>
                  <a:schemeClr val="bg1"/>
                </a:solidFill>
              </a:rPr>
              <a:t>Tech. specs:</a:t>
            </a:r>
          </a:p>
          <a:p>
            <a:pPr marL="0" indent="0">
              <a:lnSpc>
                <a:spcPct val="120000"/>
              </a:lnSpc>
              <a:buSzPct val="75000"/>
              <a:buNone/>
            </a:pPr>
            <a:r>
              <a:rPr lang="en-CA" sz="1600" dirty="0">
                <a:solidFill>
                  <a:schemeClr val="bg1"/>
                </a:solidFill>
              </a:rPr>
              <a:t>Audio: 1/4" magnetic tapes</a:t>
            </a:r>
            <a:br>
              <a:rPr lang="en-CA" sz="1600" dirty="0">
                <a:solidFill>
                  <a:schemeClr val="bg1"/>
                </a:solidFill>
              </a:rPr>
            </a:br>
            <a:r>
              <a:rPr lang="en-CA" sz="1600" dirty="0">
                <a:solidFill>
                  <a:schemeClr val="bg1"/>
                </a:solidFill>
              </a:rPr>
              <a:t>Master: .wav</a:t>
            </a:r>
            <a:br>
              <a:rPr lang="en-CA" sz="1600" dirty="0">
                <a:solidFill>
                  <a:schemeClr val="bg1"/>
                </a:solidFill>
              </a:rPr>
            </a:br>
            <a:r>
              <a:rPr lang="en-CA" sz="1600" dirty="0">
                <a:solidFill>
                  <a:schemeClr val="bg1"/>
                </a:solidFill>
              </a:rPr>
              <a:t>Access: .mp3</a:t>
            </a:r>
            <a:br>
              <a:rPr lang="en-CA" sz="1600" dirty="0">
                <a:solidFill>
                  <a:schemeClr val="bg1"/>
                </a:solidFill>
              </a:rPr>
            </a:br>
            <a:r>
              <a:rPr lang="en-CA" sz="1600" dirty="0">
                <a:solidFill>
                  <a:schemeClr val="bg1"/>
                </a:solidFill>
              </a:rPr>
              <a:t>Resolution: 48 kHz / 24 bit</a:t>
            </a:r>
            <a:br>
              <a:rPr lang="en-CA" sz="1600" dirty="0">
                <a:solidFill>
                  <a:schemeClr val="bg1"/>
                </a:solidFill>
              </a:rPr>
            </a:br>
            <a:r>
              <a:rPr lang="en-CA" sz="1600" dirty="0">
                <a:solidFill>
                  <a:schemeClr val="bg1"/>
                </a:solidFill>
              </a:rPr>
              <a:t>Compression: Uncompressed (PCM)</a:t>
            </a:r>
            <a:br>
              <a:rPr lang="en-CA" sz="1600" dirty="0">
                <a:solidFill>
                  <a:schemeClr val="bg1"/>
                </a:solidFill>
              </a:rPr>
            </a:br>
            <a:r>
              <a:rPr lang="en-US" sz="1600" dirty="0">
                <a:solidFill>
                  <a:schemeClr val="bg1"/>
                </a:solidFill>
              </a:rPr>
              <a:t>(</a:t>
            </a:r>
            <a:r>
              <a:rPr lang="en-CA" sz="1600" dirty="0">
                <a:solidFill>
                  <a:schemeClr val="bg1"/>
                </a:solidFill>
              </a:rPr>
              <a:t>more detail on request)</a:t>
            </a:r>
          </a:p>
        </p:txBody>
      </p:sp>
    </p:spTree>
    <p:extLst>
      <p:ext uri="{BB962C8B-B14F-4D97-AF65-F5344CB8AC3E}">
        <p14:creationId xmlns:p14="http://schemas.microsoft.com/office/powerpoint/2010/main" val="8449584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sound</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9" name="Chart 8">
            <a:extLst>
              <a:ext uri="{FF2B5EF4-FFF2-40B4-BE49-F238E27FC236}">
                <a16:creationId xmlns:a16="http://schemas.microsoft.com/office/drawing/2014/main" id="{E539B27B-EF8A-469E-BF43-3EF52E85DB32}"/>
              </a:ext>
            </a:extLst>
          </p:cNvPr>
          <p:cNvGraphicFramePr>
            <a:graphicFrameLocks/>
          </p:cNvGraphicFramePr>
          <p:nvPr>
            <p:extLst>
              <p:ext uri="{D42A27DB-BD31-4B8C-83A1-F6EECF244321}">
                <p14:modId xmlns:p14="http://schemas.microsoft.com/office/powerpoint/2010/main" val="2417519566"/>
              </p:ext>
            </p:extLst>
          </p:nvPr>
        </p:nvGraphicFramePr>
        <p:xfrm>
          <a:off x="430460" y="4310829"/>
          <a:ext cx="3683200" cy="2209920"/>
        </p:xfrm>
        <a:graphic>
          <a:graphicData uri="http://schemas.openxmlformats.org/drawingml/2006/chart">
            <c:chart xmlns:c="http://schemas.openxmlformats.org/drawingml/2006/chart" xmlns:r="http://schemas.openxmlformats.org/officeDocument/2006/relationships" r:id="rId2"/>
          </a:graphicData>
        </a:graphic>
      </p:graphicFrame>
      <p:sp>
        <p:nvSpPr>
          <p:cNvPr id="10" name="Content Placeholder 2">
            <a:extLst>
              <a:ext uri="{FF2B5EF4-FFF2-40B4-BE49-F238E27FC236}">
                <a16:creationId xmlns:a16="http://schemas.microsoft.com/office/drawing/2014/main" id="{82570C9C-1B60-4F54-82F1-789498035655}"/>
              </a:ext>
            </a:extLst>
          </p:cNvPr>
          <p:cNvSpPr>
            <a:spLocks noGrp="1"/>
          </p:cNvSpPr>
          <p:nvPr>
            <p:ph idx="1"/>
          </p:nvPr>
        </p:nvSpPr>
        <p:spPr>
          <a:xfrm>
            <a:off x="5084756" y="488269"/>
            <a:ext cx="6721102" cy="5881461"/>
          </a:xfrm>
        </p:spPr>
        <p:txBody>
          <a:bodyPr>
            <a:noAutofit/>
          </a:bodyPr>
          <a:lstStyle/>
          <a:p>
            <a:pPr marL="0" indent="0">
              <a:lnSpc>
                <a:spcPct val="120000"/>
              </a:lnSpc>
              <a:buNone/>
            </a:pPr>
            <a:r>
              <a:rPr lang="en-US" sz="2000" b="1" dirty="0"/>
              <a:t>About: </a:t>
            </a:r>
            <a:r>
              <a:rPr lang="en-CA" sz="2000" dirty="0"/>
              <a:t>Recordings include radio reports, specially-produced programmes, interviews and other recordings from the late 1940s to 1980s.</a:t>
            </a:r>
            <a:r>
              <a:rPr lang="en-US" sz="2000" dirty="0"/>
              <a:t> Agfa, Audio Devices, and </a:t>
            </a:r>
            <a:r>
              <a:rPr lang="en-US" sz="2000" dirty="0" err="1"/>
              <a:t>Ampex</a:t>
            </a:r>
            <a:r>
              <a:rPr lang="en-US" sz="2000" dirty="0"/>
              <a:t> brand tapes.</a:t>
            </a:r>
            <a:endParaRPr lang="en-CA" sz="2000" b="1" dirty="0"/>
          </a:p>
          <a:p>
            <a:pPr marL="0" indent="0">
              <a:lnSpc>
                <a:spcPct val="120000"/>
              </a:lnSpc>
              <a:buNone/>
            </a:pPr>
            <a:r>
              <a:rPr lang="en-US" sz="2000" b="1" dirty="0"/>
              <a:t>Challenges: </a:t>
            </a:r>
            <a:r>
              <a:rPr lang="en-US" sz="2000" dirty="0"/>
              <a:t>Inherited collection.</a:t>
            </a:r>
          </a:p>
          <a:p>
            <a:pPr>
              <a:lnSpc>
                <a:spcPct val="120000"/>
              </a:lnSpc>
            </a:pPr>
            <a:r>
              <a:rPr lang="en-US" sz="2000" dirty="0"/>
              <a:t>Inventorying, barcoding and shipping 17,901 reels</a:t>
            </a:r>
          </a:p>
          <a:p>
            <a:pPr>
              <a:lnSpc>
                <a:spcPct val="120000"/>
              </a:lnSpc>
            </a:pPr>
            <a:r>
              <a:rPr lang="en-US" sz="2000" dirty="0"/>
              <a:t>Paper-based catalogue of only 2,000 recordings</a:t>
            </a:r>
          </a:p>
          <a:p>
            <a:pPr>
              <a:lnSpc>
                <a:spcPct val="120000"/>
              </a:lnSpc>
            </a:pPr>
            <a:r>
              <a:rPr lang="en-US" sz="2000" dirty="0"/>
              <a:t>15% require addition of leader tape</a:t>
            </a:r>
          </a:p>
          <a:p>
            <a:pPr>
              <a:lnSpc>
                <a:spcPct val="120000"/>
              </a:lnSpc>
            </a:pPr>
            <a:r>
              <a:rPr lang="en-US" sz="2000" dirty="0"/>
              <a:t>600 </a:t>
            </a:r>
            <a:r>
              <a:rPr lang="en-US" sz="2000" dirty="0" err="1"/>
              <a:t>Ampex</a:t>
            </a:r>
            <a:r>
              <a:rPr lang="en-US" sz="2000" dirty="0"/>
              <a:t> require additional baking treatment </a:t>
            </a:r>
            <a:endParaRPr lang="en-CA" sz="2000" dirty="0"/>
          </a:p>
          <a:p>
            <a:pPr marL="0" indent="0">
              <a:lnSpc>
                <a:spcPct val="120000"/>
              </a:lnSpc>
              <a:buNone/>
            </a:pPr>
            <a:r>
              <a:rPr lang="en-CA" sz="2000" b="1" dirty="0"/>
              <a:t>Conservation: </a:t>
            </a:r>
            <a:r>
              <a:rPr lang="en-CA" sz="2000" dirty="0"/>
              <a:t>Tape cleaning/dusting. Replace damaged boxes.</a:t>
            </a:r>
            <a:r>
              <a:rPr lang="en-US" sz="2000" dirty="0"/>
              <a:t> Plan to digitize and index 60,000 index cards.</a:t>
            </a:r>
          </a:p>
          <a:p>
            <a:pPr marL="0" indent="0">
              <a:lnSpc>
                <a:spcPct val="120000"/>
              </a:lnSpc>
              <a:buNone/>
            </a:pPr>
            <a:r>
              <a:rPr lang="en-US" sz="2000" b="1" dirty="0"/>
              <a:t>Remaining: </a:t>
            </a:r>
            <a:r>
              <a:rPr lang="en-US" sz="2000" dirty="0"/>
              <a:t>1000s of hours of raw mission recordings. 1000s of hours of Sound Unit conference recordings (multiple brands of magnetic tape; plus DAT tapes, etc.). UNESCO discs in NY. </a:t>
            </a:r>
            <a:endParaRPr lang="en-CA" sz="2000" dirty="0"/>
          </a:p>
        </p:txBody>
      </p:sp>
      <p:pic>
        <p:nvPicPr>
          <p:cNvPr id="11" name="Picture 10">
            <a:extLst>
              <a:ext uri="{FF2B5EF4-FFF2-40B4-BE49-F238E27FC236}">
                <a16:creationId xmlns:a16="http://schemas.microsoft.com/office/drawing/2014/main" id="{0AC84D3D-689E-4028-8B2D-364AD53DC8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graphicFrame>
        <p:nvGraphicFramePr>
          <p:cNvPr id="12" name="Chart 11">
            <a:extLst>
              <a:ext uri="{FF2B5EF4-FFF2-40B4-BE49-F238E27FC236}">
                <a16:creationId xmlns:a16="http://schemas.microsoft.com/office/drawing/2014/main" id="{9A13DA4A-3155-44B5-B1B6-5CBA41714D77}"/>
              </a:ext>
            </a:extLst>
          </p:cNvPr>
          <p:cNvGraphicFramePr>
            <a:graphicFrameLocks/>
          </p:cNvGraphicFramePr>
          <p:nvPr>
            <p:extLst>
              <p:ext uri="{D42A27DB-BD31-4B8C-83A1-F6EECF244321}">
                <p14:modId xmlns:p14="http://schemas.microsoft.com/office/powerpoint/2010/main" val="3490246117"/>
              </p:ext>
            </p:extLst>
          </p:nvPr>
        </p:nvGraphicFramePr>
        <p:xfrm>
          <a:off x="386142" y="2045959"/>
          <a:ext cx="3822635" cy="230219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8629050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6" y="337251"/>
            <a:ext cx="3363974" cy="1597315"/>
          </a:xfrm>
          <a:noFill/>
          <a:ln w="19050">
            <a:solidFill>
              <a:schemeClr val="bg1"/>
            </a:solidFill>
          </a:ln>
        </p:spPr>
        <p:txBody>
          <a:bodyPr wrap="square">
            <a:normAutofit/>
          </a:bodyPr>
          <a:lstStyle/>
          <a:p>
            <a:pPr algn="ctr"/>
            <a:r>
              <a:rPr lang="en-US" sz="3600" dirty="0">
                <a:solidFill>
                  <a:schemeClr val="bg1"/>
                </a:solidFill>
              </a:rPr>
              <a:t>sound</a:t>
            </a:r>
            <a:endParaRPr lang="en-CA" sz="3600" dirty="0">
              <a:solidFill>
                <a:schemeClr val="bg1"/>
              </a:solidFill>
            </a:endParaRPr>
          </a:p>
        </p:txBody>
      </p:sp>
      <p:sp>
        <p:nvSpPr>
          <p:cNvPr id="7" name="Rectangle 6">
            <a:extLst>
              <a:ext uri="{FF2B5EF4-FFF2-40B4-BE49-F238E27FC236}">
                <a16:creationId xmlns:a16="http://schemas.microsoft.com/office/drawing/2014/main" id="{AA071874-41A0-49EC-AE4B-0FA7D60743A0}"/>
              </a:ext>
            </a:extLst>
          </p:cNvPr>
          <p:cNvSpPr/>
          <p:nvPr/>
        </p:nvSpPr>
        <p:spPr>
          <a:xfrm rot="5400000">
            <a:off x="1175852" y="3368269"/>
            <a:ext cx="6858002" cy="121463"/>
          </a:xfrm>
          <a:prstGeom prst="rect">
            <a:avLst/>
          </a:prstGeom>
          <a:solidFill>
            <a:srgbClr val="FFC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Picture 10">
            <a:extLst>
              <a:ext uri="{FF2B5EF4-FFF2-40B4-BE49-F238E27FC236}">
                <a16:creationId xmlns:a16="http://schemas.microsoft.com/office/drawing/2014/main" id="{0AC84D3D-689E-4028-8B2D-364AD53DC8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pic>
        <p:nvPicPr>
          <p:cNvPr id="12" name="Picture 11" descr="C:\Users\a_cowling\AppData\Local\Microsoft\Windows\INetCache\Content.Word\20180705_145053.jpg">
            <a:extLst>
              <a:ext uri="{FF2B5EF4-FFF2-40B4-BE49-F238E27FC236}">
                <a16:creationId xmlns:a16="http://schemas.microsoft.com/office/drawing/2014/main" id="{F045E935-4092-49C5-B2C3-7E94347CD108}"/>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354914" y="337251"/>
            <a:ext cx="6031901" cy="2935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C:\Users\a_cowling\AppData\Local\Microsoft\Windows\INetCache\Content.Word\20180719_102627.jpg">
            <a:extLst>
              <a:ext uri="{FF2B5EF4-FFF2-40B4-BE49-F238E27FC236}">
                <a16:creationId xmlns:a16="http://schemas.microsoft.com/office/drawing/2014/main" id="{65D5A5EE-9DFE-42A2-A91E-DF7F40A4A807}"/>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54914" y="3590123"/>
            <a:ext cx="6055958" cy="29471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154767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683213FB-F31E-4B2F-AF0C-A46756C1A7E5}"/>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68423" y="-187668"/>
            <a:ext cx="12260423" cy="7045668"/>
          </a:xfrm>
          <a:prstGeom prst="rect">
            <a:avLst/>
          </a:prstGeom>
        </p:spPr>
      </p:pic>
      <p:sp>
        <p:nvSpPr>
          <p:cNvPr id="2" name="Title 1">
            <a:extLst>
              <a:ext uri="{FF2B5EF4-FFF2-40B4-BE49-F238E27FC236}">
                <a16:creationId xmlns:a16="http://schemas.microsoft.com/office/drawing/2014/main" id="{264EB48A-035B-46BD-936C-DC6E4A073F72}"/>
              </a:ext>
            </a:extLst>
          </p:cNvPr>
          <p:cNvSpPr>
            <a:spLocks noGrp="1"/>
          </p:cNvSpPr>
          <p:nvPr>
            <p:ph type="title"/>
          </p:nvPr>
        </p:nvSpPr>
        <p:spPr>
          <a:xfrm>
            <a:off x="838201" y="1065862"/>
            <a:ext cx="3313164" cy="4726276"/>
          </a:xfrm>
        </p:spPr>
        <p:txBody>
          <a:bodyPr>
            <a:normAutofit/>
          </a:bodyPr>
          <a:lstStyle/>
          <a:p>
            <a:pPr algn="r"/>
            <a:r>
              <a:rPr lang="en-US" sz="4000" dirty="0"/>
              <a:t>crowdsourcing</a:t>
            </a:r>
            <a:endParaRPr lang="en-CA" sz="4000" dirty="0"/>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77B8D2EA-F50E-48EB-830C-490723747592}"/>
              </a:ext>
            </a:extLst>
          </p:cNvPr>
          <p:cNvSpPr>
            <a:spLocks noGrp="1"/>
          </p:cNvSpPr>
          <p:nvPr>
            <p:ph idx="1"/>
          </p:nvPr>
        </p:nvSpPr>
        <p:spPr>
          <a:xfrm>
            <a:off x="5155380" y="1065862"/>
            <a:ext cx="5744685" cy="4726276"/>
          </a:xfrm>
        </p:spPr>
        <p:txBody>
          <a:bodyPr anchor="ctr">
            <a:normAutofit/>
          </a:bodyPr>
          <a:lstStyle/>
          <a:p>
            <a:pPr marL="0" indent="0">
              <a:buNone/>
            </a:pPr>
            <a:r>
              <a:rPr lang="en-US" sz="3200" dirty="0">
                <a:solidFill>
                  <a:schemeClr val="accent2"/>
                </a:solidFill>
              </a:rPr>
              <a:t>transcription and enrichment</a:t>
            </a:r>
            <a:endParaRPr lang="en-CA" sz="3200" dirty="0">
              <a:solidFill>
                <a:schemeClr val="accent2"/>
              </a:solidFill>
            </a:endParaRPr>
          </a:p>
        </p:txBody>
      </p:sp>
    </p:spTree>
    <p:extLst>
      <p:ext uri="{BB962C8B-B14F-4D97-AF65-F5344CB8AC3E}">
        <p14:creationId xmlns:p14="http://schemas.microsoft.com/office/powerpoint/2010/main" val="3715634557"/>
      </p:ext>
    </p:extLst>
  </p:cSld>
  <p:clrMapOvr>
    <a:overrideClrMapping bg1="dk1" tx1="lt1" bg2="dk2" tx2="lt2" accent1="accent1" accent2="accent2" accent3="accent3" accent4="accent4" accent5="accent5" accent6="accent6" hlink="hlink" folHlink="folHlink"/>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2CED4F2-FA77-4349-9F68-30DF6A47348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2583" t="408" r="2239"/>
          <a:stretch/>
        </p:blipFill>
        <p:spPr>
          <a:xfrm>
            <a:off x="4684538" y="28574"/>
            <a:ext cx="7490176" cy="3510393"/>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p:spPr>
      </p:pic>
      <p:pic>
        <p:nvPicPr>
          <p:cNvPr id="4" name="Picture 3">
            <a:extLst>
              <a:ext uri="{FF2B5EF4-FFF2-40B4-BE49-F238E27FC236}">
                <a16:creationId xmlns:a16="http://schemas.microsoft.com/office/drawing/2014/main" id="{3E95B7A6-6B18-4BC3-8F42-328507D0CB26}"/>
              </a:ext>
            </a:extLst>
          </p:cNvPr>
          <p:cNvPicPr>
            <a:picLocks noChangeAspect="1"/>
          </p:cNvPicPr>
          <p:nvPr/>
        </p:nvPicPr>
        <p:blipFill>
          <a:blip r:embed="rId3"/>
          <a:stretch>
            <a:fillRect/>
          </a:stretch>
        </p:blipFill>
        <p:spPr>
          <a:xfrm>
            <a:off x="4679485" y="3626733"/>
            <a:ext cx="7490176" cy="3216735"/>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p:spPr>
      </p:pic>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200" dirty="0">
                <a:solidFill>
                  <a:schemeClr val="bg1"/>
                </a:solidFill>
              </a:rPr>
              <a:t>crowdsourcing</a:t>
            </a:r>
            <a:endParaRPr lang="en-CA" sz="3200" dirty="0">
              <a:solidFill>
                <a:schemeClr val="bg1"/>
              </a:solidFill>
            </a:endParaRPr>
          </a:p>
        </p:txBody>
      </p:sp>
      <p:sp>
        <p:nvSpPr>
          <p:cNvPr id="5" name="Rectangle 4">
            <a:extLst>
              <a:ext uri="{FF2B5EF4-FFF2-40B4-BE49-F238E27FC236}">
                <a16:creationId xmlns:a16="http://schemas.microsoft.com/office/drawing/2014/main" id="{F6EB54E2-B0FA-4A8D-A6DD-8DFCDD7B6EDC}"/>
              </a:ext>
            </a:extLst>
          </p:cNvPr>
          <p:cNvSpPr/>
          <p:nvPr/>
        </p:nvSpPr>
        <p:spPr>
          <a:xfrm rot="5400000">
            <a:off x="1161564" y="3368269"/>
            <a:ext cx="6858002" cy="12146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BF063FE3-7D78-4F19-81EA-13EAB045CE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9" name="Content Placeholder 2">
            <a:extLst>
              <a:ext uri="{FF2B5EF4-FFF2-40B4-BE49-F238E27FC236}">
                <a16:creationId xmlns:a16="http://schemas.microsoft.com/office/drawing/2014/main" id="{CFC1AB53-1927-4A7A-8BA1-47ADAA35882B}"/>
              </a:ext>
            </a:extLst>
          </p:cNvPr>
          <p:cNvSpPr>
            <a:spLocks noGrp="1"/>
          </p:cNvSpPr>
          <p:nvPr>
            <p:ph idx="1"/>
          </p:nvPr>
        </p:nvSpPr>
        <p:spPr>
          <a:xfrm>
            <a:off x="643467" y="3978281"/>
            <a:ext cx="3363974" cy="909808"/>
          </a:xfrm>
        </p:spPr>
        <p:txBody>
          <a:bodyPr>
            <a:normAutofit/>
          </a:bodyPr>
          <a:lstStyle/>
          <a:p>
            <a:pPr marL="0" indent="0">
              <a:buNone/>
            </a:pPr>
            <a:r>
              <a:rPr lang="en-US" sz="2400" dirty="0">
                <a:solidFill>
                  <a:schemeClr val="bg1"/>
                </a:solidFill>
              </a:rPr>
              <a:t>Join us!</a:t>
            </a:r>
          </a:p>
          <a:p>
            <a:pPr marL="0" indent="0">
              <a:buNone/>
            </a:pPr>
            <a:r>
              <a:rPr lang="en-US" sz="2400" dirty="0">
                <a:solidFill>
                  <a:schemeClr val="bg1"/>
                </a:solidFill>
              </a:rPr>
              <a:t>heritagehelpers.co.uk</a:t>
            </a:r>
          </a:p>
        </p:txBody>
      </p:sp>
    </p:spTree>
    <p:extLst>
      <p:ext uri="{BB962C8B-B14F-4D97-AF65-F5344CB8AC3E}">
        <p14:creationId xmlns:p14="http://schemas.microsoft.com/office/powerpoint/2010/main" val="29434654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background</a:t>
            </a:r>
            <a:endParaRPr lang="en-CA" sz="3600" dirty="0">
              <a:solidFill>
                <a:schemeClr val="bg1"/>
              </a:solidFill>
            </a:endParaRPr>
          </a:p>
        </p:txBody>
      </p:sp>
      <p:pic>
        <p:nvPicPr>
          <p:cNvPr id="8" name="Picture 7">
            <a:extLst>
              <a:ext uri="{FF2B5EF4-FFF2-40B4-BE49-F238E27FC236}">
                <a16:creationId xmlns:a16="http://schemas.microsoft.com/office/drawing/2014/main" id="{F31694C3-C683-47ED-B732-ADC162218F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0" name="Rectangle 9">
            <a:extLst>
              <a:ext uri="{FF2B5EF4-FFF2-40B4-BE49-F238E27FC236}">
                <a16:creationId xmlns:a16="http://schemas.microsoft.com/office/drawing/2014/main" id="{A7C55BD4-8442-4B60-888B-EADE97894385}"/>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Content Placeholder 2">
            <a:extLst>
              <a:ext uri="{FF2B5EF4-FFF2-40B4-BE49-F238E27FC236}">
                <a16:creationId xmlns:a16="http://schemas.microsoft.com/office/drawing/2014/main" id="{40EE356D-36C3-4613-9732-E76753CA0505}"/>
              </a:ext>
            </a:extLst>
          </p:cNvPr>
          <p:cNvSpPr>
            <a:spLocks noGrp="1"/>
          </p:cNvSpPr>
          <p:nvPr>
            <p:ph idx="1"/>
          </p:nvPr>
        </p:nvSpPr>
        <p:spPr>
          <a:xfrm>
            <a:off x="5116165" y="553583"/>
            <a:ext cx="6612248" cy="5881461"/>
          </a:xfrm>
        </p:spPr>
        <p:txBody>
          <a:bodyPr>
            <a:normAutofit/>
          </a:bodyPr>
          <a:lstStyle/>
          <a:p>
            <a:pPr marL="0" indent="0">
              <a:lnSpc>
                <a:spcPct val="120000"/>
              </a:lnSpc>
              <a:buNone/>
            </a:pPr>
            <a:r>
              <a:rPr lang="en-CA" sz="2400" dirty="0"/>
              <a:t>After decades of physical handling, frequently consulted paper records are showing signs of </a:t>
            </a:r>
            <a:r>
              <a:rPr lang="en-CA" sz="2400" b="1" dirty="0"/>
              <a:t>wear and tear</a:t>
            </a:r>
            <a:r>
              <a:rPr lang="en-CA" sz="2400" dirty="0"/>
              <a:t>. </a:t>
            </a:r>
          </a:p>
          <a:p>
            <a:pPr marL="0" indent="0">
              <a:lnSpc>
                <a:spcPct val="120000"/>
              </a:lnSpc>
              <a:buNone/>
            </a:pPr>
            <a:r>
              <a:rPr lang="en-CA" sz="2400" dirty="0"/>
              <a:t>Historical AV collections, transferred to Archives from the Div. of Public Information only in 2015, are </a:t>
            </a:r>
            <a:r>
              <a:rPr lang="en-CA" sz="2400" b="1" dirty="0"/>
              <a:t>inaccessible, mostly unknown and at serious risk of being lost forever</a:t>
            </a:r>
            <a:r>
              <a:rPr lang="en-CA" sz="2400" dirty="0"/>
              <a:t>. </a:t>
            </a:r>
          </a:p>
          <a:p>
            <a:pPr marL="0" indent="0">
              <a:lnSpc>
                <a:spcPct val="120000"/>
              </a:lnSpc>
              <a:buNone/>
            </a:pPr>
            <a:r>
              <a:rPr lang="en-CA" sz="2400" dirty="0"/>
              <a:t>Digital surrogates will </a:t>
            </a:r>
            <a:r>
              <a:rPr lang="en-CA" sz="2400" b="1" dirty="0"/>
              <a:t>contribute to the continuity of and access to the content</a:t>
            </a:r>
            <a:r>
              <a:rPr lang="en-CA" sz="2400" dirty="0"/>
              <a:t>, as well as to the preservation of the original materials by reducing the risk of damage incurred through handling, extending their longevity and historical value.</a:t>
            </a:r>
          </a:p>
        </p:txBody>
      </p:sp>
      <p:sp>
        <p:nvSpPr>
          <p:cNvPr id="7" name="Content Placeholder 2">
            <a:extLst>
              <a:ext uri="{FF2B5EF4-FFF2-40B4-BE49-F238E27FC236}">
                <a16:creationId xmlns:a16="http://schemas.microsoft.com/office/drawing/2014/main" id="{7A468495-1670-43B8-8A55-5BEC73EB9344}"/>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why digitize?</a:t>
            </a:r>
            <a:endParaRPr lang="en-CA" sz="2400" dirty="0">
              <a:solidFill>
                <a:schemeClr val="bg1"/>
              </a:solidFill>
            </a:endParaRPr>
          </a:p>
        </p:txBody>
      </p:sp>
    </p:spTree>
    <p:extLst>
      <p:ext uri="{BB962C8B-B14F-4D97-AF65-F5344CB8AC3E}">
        <p14:creationId xmlns:p14="http://schemas.microsoft.com/office/powerpoint/2010/main" val="3867467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44E7D41-F91B-4F1B-8C87-0947E5DBA18D}"/>
              </a:ext>
            </a:extLst>
          </p:cNvPr>
          <p:cNvSpPr>
            <a:spLocks noGrp="1"/>
          </p:cNvSpPr>
          <p:nvPr>
            <p:ph idx="1"/>
          </p:nvPr>
        </p:nvSpPr>
        <p:spPr/>
        <p:txBody>
          <a:bodyPr/>
          <a:lstStyle/>
          <a:p>
            <a:endParaRPr lang="en-CA"/>
          </a:p>
        </p:txBody>
      </p:sp>
      <p:sp>
        <p:nvSpPr>
          <p:cNvPr id="5" name="Rectangle 4">
            <a:extLst>
              <a:ext uri="{FF2B5EF4-FFF2-40B4-BE49-F238E27FC236}">
                <a16:creationId xmlns:a16="http://schemas.microsoft.com/office/drawing/2014/main" id="{8368E56A-49D6-4ADE-B120-478DA8590280}"/>
              </a:ext>
            </a:extLst>
          </p:cNvPr>
          <p:cNvSpPr/>
          <p:nvPr/>
        </p:nvSpPr>
        <p:spPr>
          <a:xfrm>
            <a:off x="0" y="0"/>
            <a:ext cx="12192000" cy="8466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ectangle 5">
            <a:extLst>
              <a:ext uri="{FF2B5EF4-FFF2-40B4-BE49-F238E27FC236}">
                <a16:creationId xmlns:a16="http://schemas.microsoft.com/office/drawing/2014/main" id="{2078ED1A-8E3C-47CF-936A-F4B5451FC09D}"/>
              </a:ext>
            </a:extLst>
          </p:cNvPr>
          <p:cNvSpPr/>
          <p:nvPr/>
        </p:nvSpPr>
        <p:spPr>
          <a:xfrm>
            <a:off x="0" y="6011333"/>
            <a:ext cx="12192000" cy="84666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7226D4E7-F159-45BA-9E89-07983C91CAC4}"/>
              </a:ext>
            </a:extLst>
          </p:cNvPr>
          <p:cNvPicPr>
            <a:picLocks noChangeAspect="1"/>
          </p:cNvPicPr>
          <p:nvPr/>
        </p:nvPicPr>
        <p:blipFill>
          <a:blip r:embed="rId2"/>
          <a:stretch>
            <a:fillRect/>
          </a:stretch>
        </p:blipFill>
        <p:spPr>
          <a:xfrm>
            <a:off x="0" y="611763"/>
            <a:ext cx="12192000" cy="5634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883783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4">
            <a:extLst>
              <a:ext uri="{FF2B5EF4-FFF2-40B4-BE49-F238E27FC236}">
                <a16:creationId xmlns:a16="http://schemas.microsoft.com/office/drawing/2014/main" id="{F68BCBE4-8498-46FA-AFFD-D4B0EA48819F}"/>
              </a:ext>
            </a:extLst>
          </p:cNvPr>
          <p:cNvPicPr>
            <a:picLocks noChangeAspect="1"/>
          </p:cNvPicPr>
          <p:nvPr/>
        </p:nvPicPr>
        <p:blipFill rotWithShape="1">
          <a:blip r:embed="rId2" cstate="screen">
            <a:alphaModFix amt="60000"/>
            <a:extLst>
              <a:ext uri="{28A0092B-C50C-407E-A947-70E740481C1C}">
                <a14:useLocalDpi xmlns:a14="http://schemas.microsoft.com/office/drawing/2010/main"/>
              </a:ext>
            </a:extLst>
          </a:blip>
          <a:srcRect/>
          <a:stretch/>
        </p:blipFill>
        <p:spPr>
          <a:xfrm>
            <a:off x="-1" y="0"/>
            <a:ext cx="12191999" cy="6858000"/>
          </a:xfrm>
          <a:prstGeom prst="rect">
            <a:avLst/>
          </a:prstGeom>
        </p:spPr>
      </p:pic>
      <p:sp>
        <p:nvSpPr>
          <p:cNvPr id="2" name="Title 1">
            <a:extLst>
              <a:ext uri="{FF2B5EF4-FFF2-40B4-BE49-F238E27FC236}">
                <a16:creationId xmlns:a16="http://schemas.microsoft.com/office/drawing/2014/main" id="{E8CE6F14-DD7A-432F-8673-363F829EA998}"/>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rPr>
              <a:t>visibility</a:t>
            </a:r>
            <a:endParaRPr lang="en-CA" sz="4000" dirty="0">
              <a:solidFill>
                <a:srgbClr val="FFFFFF"/>
              </a:solidFill>
            </a:endParaRPr>
          </a:p>
        </p:txBody>
      </p:sp>
      <p:cxnSp>
        <p:nvCxnSpPr>
          <p:cNvPr id="15" name="Straight Connector 14">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10" name="Content Placeholder 9">
            <a:extLst>
              <a:ext uri="{FF2B5EF4-FFF2-40B4-BE49-F238E27FC236}">
                <a16:creationId xmlns:a16="http://schemas.microsoft.com/office/drawing/2014/main" id="{BBC262BD-C6CC-4021-A6EE-C61DA6A7F6CB}"/>
              </a:ext>
            </a:extLst>
          </p:cNvPr>
          <p:cNvSpPr>
            <a:spLocks noGrp="1"/>
          </p:cNvSpPr>
          <p:nvPr>
            <p:ph idx="1"/>
          </p:nvPr>
        </p:nvSpPr>
        <p:spPr>
          <a:xfrm>
            <a:off x="5155380" y="1065862"/>
            <a:ext cx="5744685" cy="4726276"/>
          </a:xfrm>
        </p:spPr>
        <p:txBody>
          <a:bodyPr anchor="ctr">
            <a:normAutofit/>
          </a:bodyPr>
          <a:lstStyle/>
          <a:p>
            <a:pPr marL="0" indent="0">
              <a:buNone/>
            </a:pPr>
            <a:r>
              <a:rPr lang="en-CA" sz="2000" dirty="0"/>
              <a:t>contributing to UNESCO’s </a:t>
            </a:r>
            <a:r>
              <a:rPr lang="en-CA" sz="2000"/>
              <a:t>(Archives’) </a:t>
            </a:r>
            <a:r>
              <a:rPr lang="en-CA" sz="2000" dirty="0"/>
              <a:t>visibility online and throughout the world</a:t>
            </a:r>
          </a:p>
        </p:txBody>
      </p:sp>
    </p:spTree>
    <p:extLst>
      <p:ext uri="{BB962C8B-B14F-4D97-AF65-F5344CB8AC3E}">
        <p14:creationId xmlns:p14="http://schemas.microsoft.com/office/powerpoint/2010/main" val="150014204"/>
      </p:ext>
    </p:extLst>
  </p:cSld>
  <p:clrMapOvr>
    <a:overrideClrMapping bg1="dk1" tx1="lt1" bg2="dk2" tx2="lt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sp>
        <p:nvSpPr>
          <p:cNvPr id="3" name="Content Placeholder 2">
            <a:extLst>
              <a:ext uri="{FF2B5EF4-FFF2-40B4-BE49-F238E27FC236}">
                <a16:creationId xmlns:a16="http://schemas.microsoft.com/office/drawing/2014/main" id="{6C2953A2-7B2F-4B56-B643-779D4E3BC23A}"/>
              </a:ext>
            </a:extLst>
          </p:cNvPr>
          <p:cNvSpPr>
            <a:spLocks noGrp="1"/>
          </p:cNvSpPr>
          <p:nvPr>
            <p:ph idx="1"/>
          </p:nvPr>
        </p:nvSpPr>
        <p:spPr>
          <a:xfrm>
            <a:off x="643467" y="3702472"/>
            <a:ext cx="3363974" cy="1597316"/>
          </a:xfrm>
        </p:spPr>
        <p:txBody>
          <a:bodyPr>
            <a:normAutofit/>
          </a:bodyPr>
          <a:lstStyle/>
          <a:p>
            <a:pPr marL="0" indent="0">
              <a:buNone/>
            </a:pPr>
            <a:r>
              <a:rPr lang="en-US" sz="2400" dirty="0">
                <a:solidFill>
                  <a:schemeClr val="bg1"/>
                </a:solidFill>
              </a:rPr>
              <a:t>blog</a:t>
            </a:r>
          </a:p>
          <a:p>
            <a:pPr marL="0" indent="0">
              <a:buNone/>
            </a:pPr>
            <a:r>
              <a:rPr lang="en-US" sz="2400" dirty="0">
                <a:solidFill>
                  <a:schemeClr val="bg1"/>
                </a:solidFill>
              </a:rPr>
              <a:t>pick of the week</a:t>
            </a:r>
          </a:p>
          <a:p>
            <a:pPr marL="0" indent="0">
              <a:buNone/>
            </a:pPr>
            <a:r>
              <a:rPr lang="en-US" sz="2400" dirty="0">
                <a:solidFill>
                  <a:schemeClr val="bg1"/>
                </a:solidFill>
              </a:rPr>
              <a:t>web exhibitions</a:t>
            </a: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pic>
        <p:nvPicPr>
          <p:cNvPr id="9" name="Picture 8">
            <a:extLst>
              <a:ext uri="{FF2B5EF4-FFF2-40B4-BE49-F238E27FC236}">
                <a16:creationId xmlns:a16="http://schemas.microsoft.com/office/drawing/2014/main" id="{B3A25B76-2147-43E7-8F80-FAC406F98886}"/>
              </a:ext>
            </a:extLst>
          </p:cNvPr>
          <p:cNvPicPr>
            <a:picLocks noChangeAspect="1"/>
          </p:cNvPicPr>
          <p:nvPr/>
        </p:nvPicPr>
        <p:blipFill>
          <a:blip r:embed="rId3"/>
          <a:stretch>
            <a:fillRect/>
          </a:stretch>
        </p:blipFill>
        <p:spPr>
          <a:xfrm>
            <a:off x="5148438" y="643467"/>
            <a:ext cx="6591300" cy="2533650"/>
          </a:xfrm>
          <a:prstGeom prst="rect">
            <a:avLst/>
          </a:prstGeom>
        </p:spPr>
      </p:pic>
      <p:pic>
        <p:nvPicPr>
          <p:cNvPr id="10" name="Picture 9">
            <a:extLst>
              <a:ext uri="{FF2B5EF4-FFF2-40B4-BE49-F238E27FC236}">
                <a16:creationId xmlns:a16="http://schemas.microsoft.com/office/drawing/2014/main" id="{CD722814-6A55-4A59-AE79-18B157BE4A36}"/>
              </a:ext>
            </a:extLst>
          </p:cNvPr>
          <p:cNvPicPr>
            <a:picLocks noChangeAspect="1"/>
          </p:cNvPicPr>
          <p:nvPr/>
        </p:nvPicPr>
        <p:blipFill>
          <a:blip r:embed="rId4"/>
          <a:stretch>
            <a:fillRect/>
          </a:stretch>
        </p:blipFill>
        <p:spPr>
          <a:xfrm>
            <a:off x="4864629" y="3528132"/>
            <a:ext cx="7158919" cy="28448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a:extLst>
              <a:ext uri="{FF2B5EF4-FFF2-40B4-BE49-F238E27FC236}">
                <a16:creationId xmlns:a16="http://schemas.microsoft.com/office/drawing/2014/main" id="{E7ACF5B3-620D-41AD-B3D5-3BB81512BED1}"/>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0648183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sp>
        <p:nvSpPr>
          <p:cNvPr id="3" name="Content Placeholder 2">
            <a:extLst>
              <a:ext uri="{FF2B5EF4-FFF2-40B4-BE49-F238E27FC236}">
                <a16:creationId xmlns:a16="http://schemas.microsoft.com/office/drawing/2014/main" id="{6C2953A2-7B2F-4B56-B643-779D4E3BC23A}"/>
              </a:ext>
            </a:extLst>
          </p:cNvPr>
          <p:cNvSpPr>
            <a:spLocks noGrp="1"/>
          </p:cNvSpPr>
          <p:nvPr>
            <p:ph idx="1"/>
          </p:nvPr>
        </p:nvSpPr>
        <p:spPr>
          <a:xfrm>
            <a:off x="643467" y="3702472"/>
            <a:ext cx="3363974" cy="1597316"/>
          </a:xfrm>
        </p:spPr>
        <p:txBody>
          <a:bodyPr>
            <a:normAutofit/>
          </a:bodyPr>
          <a:lstStyle/>
          <a:p>
            <a:pPr marL="0" indent="0">
              <a:buNone/>
            </a:pPr>
            <a:r>
              <a:rPr lang="en-US" sz="2400" dirty="0">
                <a:solidFill>
                  <a:schemeClr val="bg1"/>
                </a:solidFill>
              </a:rPr>
              <a:t>visits</a:t>
            </a: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2" name="Rectangle 11">
            <a:extLst>
              <a:ext uri="{FF2B5EF4-FFF2-40B4-BE49-F238E27FC236}">
                <a16:creationId xmlns:a16="http://schemas.microsoft.com/office/drawing/2014/main" id="{E7ACF5B3-620D-41AD-B3D5-3BB81512BED1}"/>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Content Placeholder 2">
            <a:extLst>
              <a:ext uri="{FF2B5EF4-FFF2-40B4-BE49-F238E27FC236}">
                <a16:creationId xmlns:a16="http://schemas.microsoft.com/office/drawing/2014/main" id="{A509D538-1F4A-4E6A-AA84-5F93B0F1E56B}"/>
              </a:ext>
            </a:extLst>
          </p:cNvPr>
          <p:cNvSpPr txBox="1">
            <a:spLocks/>
          </p:cNvSpPr>
          <p:nvPr/>
        </p:nvSpPr>
        <p:spPr>
          <a:xfrm>
            <a:off x="5190976" y="643467"/>
            <a:ext cx="6422630" cy="59159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Over the last year and a half, the UNESCO Archives has welcomed</a:t>
            </a:r>
            <a:r>
              <a:rPr lang="en-CA" sz="2400" dirty="0"/>
              <a:t> many visitors to the digitization lab, including:</a:t>
            </a:r>
            <a:br>
              <a:rPr lang="en-CA" sz="2400" dirty="0"/>
            </a:br>
            <a:endParaRPr lang="en-US" sz="2400" dirty="0"/>
          </a:p>
          <a:p>
            <a:r>
              <a:rPr lang="en-US" sz="2400" dirty="0"/>
              <a:t>Project sponsor</a:t>
            </a:r>
          </a:p>
          <a:p>
            <a:r>
              <a:rPr lang="en-US" sz="2400" dirty="0"/>
              <a:t>UNESCO </a:t>
            </a:r>
            <a:r>
              <a:rPr lang="en-CA" sz="2400" dirty="0"/>
              <a:t>Delegations</a:t>
            </a:r>
          </a:p>
          <a:p>
            <a:r>
              <a:rPr lang="en-US" sz="2400" dirty="0"/>
              <a:t>UNESCO National Commissions</a:t>
            </a:r>
          </a:p>
          <a:p>
            <a:r>
              <a:rPr lang="en-US" sz="2400" dirty="0"/>
              <a:t>UN and UN-family organizations</a:t>
            </a:r>
          </a:p>
          <a:p>
            <a:r>
              <a:rPr lang="en-US" sz="2400" dirty="0"/>
              <a:t>Local and international archives and AV institutions</a:t>
            </a:r>
          </a:p>
          <a:p>
            <a:r>
              <a:rPr lang="en-US" sz="2400" dirty="0"/>
              <a:t>Universities, researchers and historians</a:t>
            </a:r>
          </a:p>
          <a:p>
            <a:r>
              <a:rPr lang="en-US" sz="2400" dirty="0"/>
              <a:t>UNESCO staff from HQ and Field Offices</a:t>
            </a:r>
          </a:p>
          <a:p>
            <a:r>
              <a:rPr lang="en-US" sz="2400" dirty="0"/>
              <a:t>Private sector</a:t>
            </a:r>
          </a:p>
          <a:p>
            <a:r>
              <a:rPr lang="en-US" sz="2400" dirty="0"/>
              <a:t>Members of the general public</a:t>
            </a:r>
          </a:p>
          <a:p>
            <a:pPr marL="0" indent="0">
              <a:buFont typeface="Arial" panose="020B0604020202020204" pitchFamily="34" charset="0"/>
              <a:buNone/>
            </a:pPr>
            <a:endParaRPr lang="en-CA" sz="2400" dirty="0"/>
          </a:p>
        </p:txBody>
      </p:sp>
    </p:spTree>
    <p:extLst>
      <p:ext uri="{BB962C8B-B14F-4D97-AF65-F5344CB8AC3E}">
        <p14:creationId xmlns:p14="http://schemas.microsoft.com/office/powerpoint/2010/main" val="29895415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sp>
        <p:nvSpPr>
          <p:cNvPr id="3" name="Content Placeholder 2">
            <a:extLst>
              <a:ext uri="{FF2B5EF4-FFF2-40B4-BE49-F238E27FC236}">
                <a16:creationId xmlns:a16="http://schemas.microsoft.com/office/drawing/2014/main" id="{6C2953A2-7B2F-4B56-B643-779D4E3BC23A}"/>
              </a:ext>
            </a:extLst>
          </p:cNvPr>
          <p:cNvSpPr>
            <a:spLocks noGrp="1"/>
          </p:cNvSpPr>
          <p:nvPr>
            <p:ph idx="1"/>
          </p:nvPr>
        </p:nvSpPr>
        <p:spPr>
          <a:xfrm>
            <a:off x="643467" y="3978281"/>
            <a:ext cx="3363974" cy="571110"/>
          </a:xfrm>
        </p:spPr>
        <p:txBody>
          <a:bodyPr>
            <a:normAutofit/>
          </a:bodyPr>
          <a:lstStyle/>
          <a:p>
            <a:pPr marL="0" indent="0">
              <a:buNone/>
            </a:pPr>
            <a:r>
              <a:rPr lang="en-US" sz="2400" dirty="0">
                <a:solidFill>
                  <a:schemeClr val="bg1"/>
                </a:solidFill>
              </a:rPr>
              <a:t>social media</a:t>
            </a: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pic>
        <p:nvPicPr>
          <p:cNvPr id="4" name="Picture 3">
            <a:extLst>
              <a:ext uri="{FF2B5EF4-FFF2-40B4-BE49-F238E27FC236}">
                <a16:creationId xmlns:a16="http://schemas.microsoft.com/office/drawing/2014/main" id="{28DD489D-0531-4442-9463-69008D79122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97105" y="3354654"/>
            <a:ext cx="3476978" cy="33923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9C0EBC92-2D2C-4AFE-B39A-0758A75ED8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62179" y="3140253"/>
            <a:ext cx="2950417" cy="36008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descr="A close up of a logo&#10;&#10;Description automatically generated">
            <a:extLst>
              <a:ext uri="{FF2B5EF4-FFF2-40B4-BE49-F238E27FC236}">
                <a16:creationId xmlns:a16="http://schemas.microsoft.com/office/drawing/2014/main" id="{86CE15B7-9F54-4FC7-AC42-5374146F696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36121" y="3174283"/>
            <a:ext cx="675924" cy="506943"/>
          </a:xfrm>
          <a:prstGeom prst="rect">
            <a:avLst/>
          </a:prstGeom>
        </p:spPr>
      </p:pic>
      <p:pic>
        <p:nvPicPr>
          <p:cNvPr id="17" name="Picture 16" descr="A picture containing clipart&#10;&#10;Description automatically generated">
            <a:extLst>
              <a:ext uri="{FF2B5EF4-FFF2-40B4-BE49-F238E27FC236}">
                <a16:creationId xmlns:a16="http://schemas.microsoft.com/office/drawing/2014/main" id="{E1B94246-4189-4FED-8DE0-D169EBB1377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96875" y="3070578"/>
            <a:ext cx="568153" cy="568153"/>
          </a:xfrm>
          <a:prstGeom prst="rect">
            <a:avLst/>
          </a:prstGeom>
        </p:spPr>
      </p:pic>
      <p:sp>
        <p:nvSpPr>
          <p:cNvPr id="18" name="Rectangle 17">
            <a:extLst>
              <a:ext uri="{FF2B5EF4-FFF2-40B4-BE49-F238E27FC236}">
                <a16:creationId xmlns:a16="http://schemas.microsoft.com/office/drawing/2014/main" id="{C16C188E-36BC-471F-96D3-EB8F290D5E60}"/>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a:extLst>
              <a:ext uri="{FF2B5EF4-FFF2-40B4-BE49-F238E27FC236}">
                <a16:creationId xmlns:a16="http://schemas.microsoft.com/office/drawing/2014/main" id="{0EF38CEA-2160-4CF8-9B90-353E75E38E06}"/>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695998" y="437907"/>
            <a:ext cx="4308044" cy="25572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a:extLst>
              <a:ext uri="{FF2B5EF4-FFF2-40B4-BE49-F238E27FC236}">
                <a16:creationId xmlns:a16="http://schemas.microsoft.com/office/drawing/2014/main" id="{BBA6A5C9-FBE3-405F-8CF6-53510B32E6FA}"/>
              </a:ext>
            </a:extLst>
          </p:cNvPr>
          <p:cNvPicPr>
            <a:picLocks noChangeAspect="1"/>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4455489" y="-57229"/>
            <a:ext cx="934294" cy="682034"/>
          </a:xfrm>
          <a:prstGeom prst="rect">
            <a:avLst/>
          </a:prstGeom>
        </p:spPr>
      </p:pic>
      <p:pic>
        <p:nvPicPr>
          <p:cNvPr id="19" name="Picture 18">
            <a:extLst>
              <a:ext uri="{FF2B5EF4-FFF2-40B4-BE49-F238E27FC236}">
                <a16:creationId xmlns:a16="http://schemas.microsoft.com/office/drawing/2014/main" id="{53555778-7C35-4824-A30C-B5784FCDDC67}"/>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9185225" y="145378"/>
            <a:ext cx="2926819" cy="2994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545886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sp>
        <p:nvSpPr>
          <p:cNvPr id="3" name="Content Placeholder 2">
            <a:extLst>
              <a:ext uri="{FF2B5EF4-FFF2-40B4-BE49-F238E27FC236}">
                <a16:creationId xmlns:a16="http://schemas.microsoft.com/office/drawing/2014/main" id="{6C2953A2-7B2F-4B56-B643-779D4E3BC23A}"/>
              </a:ext>
            </a:extLst>
          </p:cNvPr>
          <p:cNvSpPr>
            <a:spLocks noGrp="1"/>
          </p:cNvSpPr>
          <p:nvPr>
            <p:ph idx="1"/>
          </p:nvPr>
        </p:nvSpPr>
        <p:spPr>
          <a:xfrm>
            <a:off x="643467" y="3978281"/>
            <a:ext cx="3363974" cy="571110"/>
          </a:xfrm>
        </p:spPr>
        <p:txBody>
          <a:bodyPr>
            <a:normAutofit/>
          </a:bodyPr>
          <a:lstStyle/>
          <a:p>
            <a:pPr marL="0" indent="0">
              <a:buNone/>
            </a:pPr>
            <a:r>
              <a:rPr lang="en-US" sz="2400" dirty="0">
                <a:solidFill>
                  <a:schemeClr val="bg1"/>
                </a:solidFill>
              </a:rPr>
              <a:t>social media</a:t>
            </a: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pic>
        <p:nvPicPr>
          <p:cNvPr id="6" name="Picture 5">
            <a:extLst>
              <a:ext uri="{FF2B5EF4-FFF2-40B4-BE49-F238E27FC236}">
                <a16:creationId xmlns:a16="http://schemas.microsoft.com/office/drawing/2014/main" id="{6816DDE2-1BCB-4B27-B99F-BE0CE6380ED0}"/>
              </a:ext>
            </a:extLst>
          </p:cNvPr>
          <p:cNvPicPr>
            <a:picLocks noChangeAspect="1"/>
          </p:cNvPicPr>
          <p:nvPr/>
        </p:nvPicPr>
        <p:blipFill>
          <a:blip r:embed="rId3"/>
          <a:stretch>
            <a:fillRect/>
          </a:stretch>
        </p:blipFill>
        <p:spPr>
          <a:xfrm>
            <a:off x="4706488" y="73844"/>
            <a:ext cx="4148446" cy="32265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a:extLst>
              <a:ext uri="{FF2B5EF4-FFF2-40B4-BE49-F238E27FC236}">
                <a16:creationId xmlns:a16="http://schemas.microsoft.com/office/drawing/2014/main" id="{196DE252-51F9-40BF-9926-6761C8E1ECAC}"/>
              </a:ext>
            </a:extLst>
          </p:cNvPr>
          <p:cNvPicPr>
            <a:picLocks noChangeAspect="1"/>
          </p:cNvPicPr>
          <p:nvPr/>
        </p:nvPicPr>
        <p:blipFill>
          <a:blip r:embed="rId4"/>
          <a:stretch>
            <a:fillRect/>
          </a:stretch>
        </p:blipFill>
        <p:spPr>
          <a:xfrm>
            <a:off x="8101013" y="3431798"/>
            <a:ext cx="4090986" cy="342620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descr="A close up of a logo&#10;&#10;Description automatically generated">
            <a:extLst>
              <a:ext uri="{FF2B5EF4-FFF2-40B4-BE49-F238E27FC236}">
                <a16:creationId xmlns:a16="http://schemas.microsoft.com/office/drawing/2014/main" id="{A4CDA0B0-22DD-4BCF-8550-6F628FF8D2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070166" y="1214331"/>
            <a:ext cx="939708" cy="704781"/>
          </a:xfrm>
          <a:prstGeom prst="rect">
            <a:avLst/>
          </a:prstGeom>
        </p:spPr>
      </p:pic>
      <p:pic>
        <p:nvPicPr>
          <p:cNvPr id="11" name="Picture 10">
            <a:extLst>
              <a:ext uri="{FF2B5EF4-FFF2-40B4-BE49-F238E27FC236}">
                <a16:creationId xmlns:a16="http://schemas.microsoft.com/office/drawing/2014/main" id="{D0BC5C12-2AE6-4024-BEAB-499649550D9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894937" y="4549391"/>
            <a:ext cx="855134" cy="855134"/>
          </a:xfrm>
          <a:prstGeom prst="rect">
            <a:avLst/>
          </a:prstGeom>
        </p:spPr>
      </p:pic>
      <p:sp>
        <p:nvSpPr>
          <p:cNvPr id="13" name="Rectangle 12">
            <a:extLst>
              <a:ext uri="{FF2B5EF4-FFF2-40B4-BE49-F238E27FC236}">
                <a16:creationId xmlns:a16="http://schemas.microsoft.com/office/drawing/2014/main" id="{091DCA94-078B-4A0A-BBAB-E32B50278387}"/>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7264396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sp>
        <p:nvSpPr>
          <p:cNvPr id="3" name="Content Placeholder 2">
            <a:extLst>
              <a:ext uri="{FF2B5EF4-FFF2-40B4-BE49-F238E27FC236}">
                <a16:creationId xmlns:a16="http://schemas.microsoft.com/office/drawing/2014/main" id="{6C2953A2-7B2F-4B56-B643-779D4E3BC23A}"/>
              </a:ext>
            </a:extLst>
          </p:cNvPr>
          <p:cNvSpPr>
            <a:spLocks noGrp="1"/>
          </p:cNvSpPr>
          <p:nvPr>
            <p:ph idx="1"/>
          </p:nvPr>
        </p:nvSpPr>
        <p:spPr>
          <a:xfrm>
            <a:off x="643467" y="3978281"/>
            <a:ext cx="3363974" cy="571110"/>
          </a:xfrm>
        </p:spPr>
        <p:txBody>
          <a:bodyPr>
            <a:normAutofit/>
          </a:bodyPr>
          <a:lstStyle/>
          <a:p>
            <a:pPr marL="0" indent="0">
              <a:buNone/>
            </a:pPr>
            <a:r>
              <a:rPr lang="en-US" sz="2400" dirty="0">
                <a:solidFill>
                  <a:schemeClr val="bg1"/>
                </a:solidFill>
              </a:rPr>
              <a:t>internal communication</a:t>
            </a: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pic>
        <p:nvPicPr>
          <p:cNvPr id="4" name="Picture 3">
            <a:extLst>
              <a:ext uri="{FF2B5EF4-FFF2-40B4-BE49-F238E27FC236}">
                <a16:creationId xmlns:a16="http://schemas.microsoft.com/office/drawing/2014/main" id="{CBA87C56-D89D-4C15-A71E-63D8D438E420}"/>
              </a:ext>
            </a:extLst>
          </p:cNvPr>
          <p:cNvPicPr>
            <a:picLocks noChangeAspect="1"/>
          </p:cNvPicPr>
          <p:nvPr/>
        </p:nvPicPr>
        <p:blipFill>
          <a:blip r:embed="rId3"/>
          <a:stretch>
            <a:fillRect/>
          </a:stretch>
        </p:blipFill>
        <p:spPr>
          <a:xfrm>
            <a:off x="5805840" y="3640265"/>
            <a:ext cx="5407174" cy="28395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a:extLst>
              <a:ext uri="{FF2B5EF4-FFF2-40B4-BE49-F238E27FC236}">
                <a16:creationId xmlns:a16="http://schemas.microsoft.com/office/drawing/2014/main" id="{4F258436-3182-4A56-A01B-366867C5D7BE}"/>
              </a:ext>
            </a:extLst>
          </p:cNvPr>
          <p:cNvPicPr>
            <a:picLocks noChangeAspect="1"/>
          </p:cNvPicPr>
          <p:nvPr/>
        </p:nvPicPr>
        <p:blipFill>
          <a:blip r:embed="rId4"/>
          <a:stretch>
            <a:fillRect/>
          </a:stretch>
        </p:blipFill>
        <p:spPr>
          <a:xfrm>
            <a:off x="5805840" y="432683"/>
            <a:ext cx="5431159" cy="296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AA37890F-B544-48E4-9112-BE32749CFFC4}"/>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8999817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6" name="Content Placeholder 2">
            <a:extLst>
              <a:ext uri="{FF2B5EF4-FFF2-40B4-BE49-F238E27FC236}">
                <a16:creationId xmlns:a16="http://schemas.microsoft.com/office/drawing/2014/main" id="{A793B7B2-EA0A-418B-99D9-D6825AB45B95}"/>
              </a:ext>
            </a:extLst>
          </p:cNvPr>
          <p:cNvSpPr>
            <a:spLocks noGrp="1"/>
          </p:cNvSpPr>
          <p:nvPr>
            <p:ph idx="1"/>
          </p:nvPr>
        </p:nvSpPr>
        <p:spPr>
          <a:xfrm>
            <a:off x="6559420" y="270241"/>
            <a:ext cx="5206482" cy="6099489"/>
          </a:xfrm>
        </p:spPr>
        <p:txBody>
          <a:bodyPr>
            <a:noAutofit/>
          </a:bodyPr>
          <a:lstStyle/>
          <a:p>
            <a:pPr marL="0" indent="0">
              <a:buNone/>
            </a:pPr>
            <a:r>
              <a:rPr lang="en-CA" sz="1800" dirty="0">
                <a:solidFill>
                  <a:schemeClr val="accent1"/>
                </a:solidFill>
              </a:rPr>
              <a:t>Transforming lives through education</a:t>
            </a:r>
            <a:r>
              <a:rPr lang="en-CA" sz="1800" dirty="0"/>
              <a:t/>
            </a:r>
            <a:br>
              <a:rPr lang="en-CA" sz="1800" dirty="0"/>
            </a:br>
            <a:r>
              <a:rPr lang="en-CA" sz="1800" dirty="0"/>
              <a:t>Digitized photographs from the UNESCO Archives are used throughout this publication. (2018)</a:t>
            </a:r>
            <a:br>
              <a:rPr lang="en-CA" sz="1800" dirty="0"/>
            </a:br>
            <a:endParaRPr lang="en-CA" sz="1800" dirty="0"/>
          </a:p>
          <a:p>
            <a:pPr marL="0" indent="0">
              <a:buNone/>
            </a:pPr>
            <a:endParaRPr lang="en-CA" sz="1800" dirty="0">
              <a:solidFill>
                <a:schemeClr val="accent1"/>
              </a:solidFill>
            </a:endParaRPr>
          </a:p>
          <a:p>
            <a:pPr marL="0" indent="0">
              <a:buNone/>
            </a:pPr>
            <a:endParaRPr lang="en-CA" sz="1800" dirty="0">
              <a:solidFill>
                <a:schemeClr val="accent1"/>
              </a:solidFill>
            </a:endParaRPr>
          </a:p>
          <a:p>
            <a:pPr marL="0" indent="0">
              <a:buNone/>
            </a:pPr>
            <a:endParaRPr lang="en-CA" sz="1800" dirty="0">
              <a:solidFill>
                <a:schemeClr val="accent1"/>
              </a:solidFill>
            </a:endParaRPr>
          </a:p>
          <a:p>
            <a:pPr marL="0" indent="0">
              <a:buNone/>
            </a:pPr>
            <a:r>
              <a:rPr lang="en-CA" sz="1800" dirty="0">
                <a:solidFill>
                  <a:schemeClr val="accent1"/>
                </a:solidFill>
              </a:rPr>
              <a:t>Long Walk of Peace : Towards a Culture of Prevention</a:t>
            </a:r>
            <a:r>
              <a:rPr lang="en-CA" sz="1800" dirty="0"/>
              <a:t/>
            </a:r>
            <a:br>
              <a:rPr lang="en-CA" sz="1800" dirty="0"/>
            </a:br>
            <a:r>
              <a:rPr lang="en-CA" sz="1800" dirty="0"/>
              <a:t>A digitized photograph from the UNESCO Archives is used on the cover of this publication. (2018)</a:t>
            </a:r>
            <a:br>
              <a:rPr lang="en-CA" sz="1800" dirty="0"/>
            </a:br>
            <a:endParaRPr lang="en-CA" sz="1800" dirty="0"/>
          </a:p>
          <a:p>
            <a:pPr marL="0" indent="0">
              <a:buNone/>
            </a:pPr>
            <a:r>
              <a:rPr lang="en-CA" sz="1800" dirty="0"/>
              <a:t/>
            </a:r>
            <a:br>
              <a:rPr lang="en-CA" sz="1800" dirty="0"/>
            </a:br>
            <a:r>
              <a:rPr lang="en-CA" sz="1800" dirty="0"/>
              <a:t/>
            </a:r>
            <a:br>
              <a:rPr lang="en-CA" sz="1800" dirty="0"/>
            </a:br>
            <a:endParaRPr lang="en-CA" sz="1800" dirty="0"/>
          </a:p>
          <a:p>
            <a:pPr marL="0" indent="0">
              <a:buNone/>
            </a:pPr>
            <a:r>
              <a:rPr lang="en-CA" sz="1800" dirty="0">
                <a:solidFill>
                  <a:schemeClr val="accent1"/>
                </a:solidFill>
              </a:rPr>
              <a:t/>
            </a:r>
            <a:br>
              <a:rPr lang="en-CA" sz="1800" dirty="0">
                <a:solidFill>
                  <a:schemeClr val="accent1"/>
                </a:solidFill>
              </a:rPr>
            </a:br>
            <a:r>
              <a:rPr lang="en-CA" sz="1800" dirty="0">
                <a:solidFill>
                  <a:schemeClr val="accent1"/>
                </a:solidFill>
              </a:rPr>
              <a:t>World Heritage Review</a:t>
            </a:r>
            <a:r>
              <a:rPr lang="en-CA" sz="1800" dirty="0"/>
              <a:t/>
            </a:r>
            <a:br>
              <a:rPr lang="en-CA" sz="1800" dirty="0"/>
            </a:br>
            <a:r>
              <a:rPr lang="en-CA" sz="1800" dirty="0"/>
              <a:t>Six digitized photographs are used in this issue, including the cover photograph. The photographs help illustrate the article on page 22, entitled "Abu Simbel: The Story of an Extraordinary Rescue". </a:t>
            </a:r>
            <a:br>
              <a:rPr lang="en-CA" sz="1800" dirty="0"/>
            </a:br>
            <a:r>
              <a:rPr lang="en-CA" sz="1800" dirty="0"/>
              <a:t>(Jan. 2019)</a:t>
            </a:r>
          </a:p>
          <a:p>
            <a:pPr marL="0" indent="0">
              <a:lnSpc>
                <a:spcPct val="120000"/>
              </a:lnSpc>
              <a:buNone/>
            </a:pPr>
            <a:endParaRPr lang="en-CA" sz="1800" dirty="0"/>
          </a:p>
        </p:txBody>
      </p:sp>
      <p:pic>
        <p:nvPicPr>
          <p:cNvPr id="4" name="Picture 3">
            <a:extLst>
              <a:ext uri="{FF2B5EF4-FFF2-40B4-BE49-F238E27FC236}">
                <a16:creationId xmlns:a16="http://schemas.microsoft.com/office/drawing/2014/main" id="{857117A6-F6EE-4C3E-8D2B-BE5D6F98AC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1438" y="270241"/>
            <a:ext cx="1302286" cy="1832374"/>
          </a:xfrm>
          <a:prstGeom prst="rect">
            <a:avLst/>
          </a:prstGeom>
        </p:spPr>
      </p:pic>
      <p:pic>
        <p:nvPicPr>
          <p:cNvPr id="5" name="Picture 4">
            <a:extLst>
              <a:ext uri="{FF2B5EF4-FFF2-40B4-BE49-F238E27FC236}">
                <a16:creationId xmlns:a16="http://schemas.microsoft.com/office/drawing/2014/main" id="{8F877A32-2623-4211-9A17-C41C2EEFFD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30391" y="2558255"/>
            <a:ext cx="1204380" cy="1851896"/>
          </a:xfrm>
          <a:prstGeom prst="rect">
            <a:avLst/>
          </a:prstGeom>
        </p:spPr>
      </p:pic>
      <p:pic>
        <p:nvPicPr>
          <p:cNvPr id="9" name="Picture 8">
            <a:extLst>
              <a:ext uri="{FF2B5EF4-FFF2-40B4-BE49-F238E27FC236}">
                <a16:creationId xmlns:a16="http://schemas.microsoft.com/office/drawing/2014/main" id="{1B2E56AA-CED2-4465-95D3-00F3F40F54D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37474" y="4748793"/>
            <a:ext cx="1459621" cy="1851668"/>
          </a:xfrm>
          <a:prstGeom prst="rect">
            <a:avLst/>
          </a:prstGeom>
        </p:spPr>
      </p:pic>
      <p:sp>
        <p:nvSpPr>
          <p:cNvPr id="11" name="Content Placeholder 2">
            <a:extLst>
              <a:ext uri="{FF2B5EF4-FFF2-40B4-BE49-F238E27FC236}">
                <a16:creationId xmlns:a16="http://schemas.microsoft.com/office/drawing/2014/main" id="{B1EC2F39-94D3-416E-9376-8E3F2CD08414}"/>
              </a:ext>
            </a:extLst>
          </p:cNvPr>
          <p:cNvSpPr txBox="1">
            <a:spLocks/>
          </p:cNvSpPr>
          <p:nvPr/>
        </p:nvSpPr>
        <p:spPr>
          <a:xfrm>
            <a:off x="643467"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publications</a:t>
            </a:r>
            <a:endParaRPr lang="en-CA" sz="2400" dirty="0">
              <a:solidFill>
                <a:schemeClr val="bg1"/>
              </a:solidFill>
            </a:endParaRPr>
          </a:p>
        </p:txBody>
      </p:sp>
      <p:sp>
        <p:nvSpPr>
          <p:cNvPr id="15" name="Rectangle 14">
            <a:extLst>
              <a:ext uri="{FF2B5EF4-FFF2-40B4-BE49-F238E27FC236}">
                <a16:creationId xmlns:a16="http://schemas.microsoft.com/office/drawing/2014/main" id="{E830847F-E5FA-481F-9D32-06FA3C678DA3}"/>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2976425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6" name="Content Placeholder 2">
            <a:extLst>
              <a:ext uri="{FF2B5EF4-FFF2-40B4-BE49-F238E27FC236}">
                <a16:creationId xmlns:a16="http://schemas.microsoft.com/office/drawing/2014/main" id="{A793B7B2-EA0A-418B-99D9-D6825AB45B95}"/>
              </a:ext>
            </a:extLst>
          </p:cNvPr>
          <p:cNvSpPr>
            <a:spLocks noGrp="1"/>
          </p:cNvSpPr>
          <p:nvPr>
            <p:ph idx="1"/>
          </p:nvPr>
        </p:nvSpPr>
        <p:spPr>
          <a:xfrm>
            <a:off x="5047861" y="4553333"/>
            <a:ext cx="6746033" cy="2046690"/>
          </a:xfrm>
        </p:spPr>
        <p:txBody>
          <a:bodyPr>
            <a:noAutofit/>
          </a:bodyPr>
          <a:lstStyle/>
          <a:p>
            <a:pPr marL="0" indent="0">
              <a:lnSpc>
                <a:spcPct val="100000"/>
              </a:lnSpc>
              <a:buNone/>
            </a:pPr>
            <a:r>
              <a:rPr lang="en-CA" sz="1800" dirty="0">
                <a:solidFill>
                  <a:schemeClr val="accent1"/>
                </a:solidFill>
              </a:rPr>
              <a:t>Upcoming </a:t>
            </a:r>
            <a:r>
              <a:rPr lang="en-US" sz="1800" dirty="0">
                <a:solidFill>
                  <a:schemeClr val="accent1"/>
                </a:solidFill>
              </a:rPr>
              <a:t>UNESCO Archives co-</a:t>
            </a:r>
            <a:r>
              <a:rPr lang="en-CA" sz="1800" dirty="0">
                <a:solidFill>
                  <a:schemeClr val="accent1"/>
                </a:solidFill>
              </a:rPr>
              <a:t>publication on </a:t>
            </a:r>
            <a:r>
              <a:rPr lang="en-CA" sz="1800" b="1" dirty="0">
                <a:solidFill>
                  <a:schemeClr val="accent1"/>
                </a:solidFill>
              </a:rPr>
              <a:t>David Seymour </a:t>
            </a:r>
            <a:r>
              <a:rPr lang="en-CA" sz="1800" dirty="0">
                <a:solidFill>
                  <a:schemeClr val="accent1"/>
                </a:solidFill>
              </a:rPr>
              <a:t>album</a:t>
            </a:r>
          </a:p>
          <a:p>
            <a:pPr marL="0" indent="0">
              <a:lnSpc>
                <a:spcPct val="100000"/>
              </a:lnSpc>
              <a:buNone/>
            </a:pPr>
            <a:r>
              <a:rPr lang="en-US" sz="1800" dirty="0"/>
              <a:t>This will be UNESCO Archives first co-publication. </a:t>
            </a:r>
            <a:r>
              <a:rPr lang="en-CA" sz="1800" dirty="0"/>
              <a:t>During the project’s preparatory phase, an album of 78 pages of contact sheets and accompanying text was discovered. The album was created by world-renowned photographer David Seymour as part of a reportage commissioned by UNESCO on the campaign against illiteracy in Calabria, Italy, in 1950</a:t>
            </a:r>
            <a:endParaRPr lang="en-CA" sz="1800" dirty="0">
              <a:solidFill>
                <a:schemeClr val="accent1"/>
              </a:solidFill>
            </a:endParaRPr>
          </a:p>
        </p:txBody>
      </p:sp>
      <p:sp>
        <p:nvSpPr>
          <p:cNvPr id="11" name="Content Placeholder 2">
            <a:extLst>
              <a:ext uri="{FF2B5EF4-FFF2-40B4-BE49-F238E27FC236}">
                <a16:creationId xmlns:a16="http://schemas.microsoft.com/office/drawing/2014/main" id="{B1EC2F39-94D3-416E-9376-8E3F2CD08414}"/>
              </a:ext>
            </a:extLst>
          </p:cNvPr>
          <p:cNvSpPr txBox="1">
            <a:spLocks/>
          </p:cNvSpPr>
          <p:nvPr/>
        </p:nvSpPr>
        <p:spPr>
          <a:xfrm>
            <a:off x="643467"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publications</a:t>
            </a:r>
            <a:endParaRPr lang="en-CA" sz="2400" dirty="0">
              <a:solidFill>
                <a:schemeClr val="bg1"/>
              </a:solidFill>
            </a:endParaRPr>
          </a:p>
        </p:txBody>
      </p:sp>
      <p:sp>
        <p:nvSpPr>
          <p:cNvPr id="15" name="Rectangle 14">
            <a:extLst>
              <a:ext uri="{FF2B5EF4-FFF2-40B4-BE49-F238E27FC236}">
                <a16:creationId xmlns:a16="http://schemas.microsoft.com/office/drawing/2014/main" id="{E830847F-E5FA-481F-9D32-06FA3C678DA3}"/>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0" name="Group 9">
            <a:extLst>
              <a:ext uri="{FF2B5EF4-FFF2-40B4-BE49-F238E27FC236}">
                <a16:creationId xmlns:a16="http://schemas.microsoft.com/office/drawing/2014/main" id="{E75F9DCE-DDEF-422A-9CEA-F57E36D15708}"/>
              </a:ext>
            </a:extLst>
          </p:cNvPr>
          <p:cNvGrpSpPr/>
          <p:nvPr/>
        </p:nvGrpSpPr>
        <p:grpSpPr>
          <a:xfrm>
            <a:off x="5085935" y="211315"/>
            <a:ext cx="6669884" cy="4280382"/>
            <a:chOff x="4823925" y="118011"/>
            <a:chExt cx="6669884" cy="4280382"/>
          </a:xfrm>
        </p:grpSpPr>
        <p:pic>
          <p:nvPicPr>
            <p:cNvPr id="3" name="Picture 2">
              <a:extLst>
                <a:ext uri="{FF2B5EF4-FFF2-40B4-BE49-F238E27FC236}">
                  <a16:creationId xmlns:a16="http://schemas.microsoft.com/office/drawing/2014/main" id="{DDEF29F1-1080-492B-A3A1-2006E303A859}"/>
                </a:ext>
              </a:extLst>
            </p:cNvPr>
            <p:cNvPicPr>
              <a:picLocks noChangeAspect="1"/>
            </p:cNvPicPr>
            <p:nvPr/>
          </p:nvPicPr>
          <p:blipFill>
            <a:blip r:embed="rId3"/>
            <a:stretch>
              <a:fillRect/>
            </a:stretch>
          </p:blipFill>
          <p:spPr>
            <a:xfrm>
              <a:off x="4823925" y="118011"/>
              <a:ext cx="3334942" cy="4276092"/>
            </a:xfrm>
            <a:prstGeom prst="rect">
              <a:avLst/>
            </a:prstGeom>
          </p:spPr>
        </p:pic>
        <p:pic>
          <p:nvPicPr>
            <p:cNvPr id="7" name="Picture 6">
              <a:extLst>
                <a:ext uri="{FF2B5EF4-FFF2-40B4-BE49-F238E27FC236}">
                  <a16:creationId xmlns:a16="http://schemas.microsoft.com/office/drawing/2014/main" id="{53DEC52C-CAF1-4848-97D8-A83C63475942}"/>
                </a:ext>
              </a:extLst>
            </p:cNvPr>
            <p:cNvPicPr>
              <a:picLocks noChangeAspect="1"/>
            </p:cNvPicPr>
            <p:nvPr/>
          </p:nvPicPr>
          <p:blipFill>
            <a:blip r:embed="rId4"/>
            <a:stretch>
              <a:fillRect/>
            </a:stretch>
          </p:blipFill>
          <p:spPr>
            <a:xfrm>
              <a:off x="8158867" y="118011"/>
              <a:ext cx="3334942" cy="4280382"/>
            </a:xfrm>
            <a:prstGeom prst="rect">
              <a:avLst/>
            </a:prstGeom>
          </p:spPr>
        </p:pic>
      </p:grpSp>
    </p:spTree>
    <p:extLst>
      <p:ext uri="{BB962C8B-B14F-4D97-AF65-F5344CB8AC3E}">
        <p14:creationId xmlns:p14="http://schemas.microsoft.com/office/powerpoint/2010/main" val="7979131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6" name="Content Placeholder 2">
            <a:extLst>
              <a:ext uri="{FF2B5EF4-FFF2-40B4-BE49-F238E27FC236}">
                <a16:creationId xmlns:a16="http://schemas.microsoft.com/office/drawing/2014/main" id="{A793B7B2-EA0A-418B-99D9-D6825AB45B95}"/>
              </a:ext>
            </a:extLst>
          </p:cNvPr>
          <p:cNvSpPr>
            <a:spLocks noGrp="1"/>
          </p:cNvSpPr>
          <p:nvPr>
            <p:ph idx="1"/>
          </p:nvPr>
        </p:nvSpPr>
        <p:spPr>
          <a:xfrm>
            <a:off x="6540759" y="208347"/>
            <a:ext cx="5206482" cy="6173788"/>
          </a:xfrm>
        </p:spPr>
        <p:txBody>
          <a:bodyPr>
            <a:noAutofit/>
          </a:bodyPr>
          <a:lstStyle/>
          <a:p>
            <a:pPr marL="0" indent="0">
              <a:buNone/>
            </a:pPr>
            <a:r>
              <a:rPr lang="en-CA" sz="1800" dirty="0">
                <a:solidFill>
                  <a:schemeClr val="accent1"/>
                </a:solidFill>
              </a:rPr>
              <a:t>Roundtable on "Building Just and Peaceful Societies: UNESCO's contribution to a Culture of Prevention"</a:t>
            </a:r>
            <a:r>
              <a:rPr lang="en-CA" sz="1800" dirty="0"/>
              <a:t/>
            </a:r>
            <a:br>
              <a:rPr lang="en-CA" sz="1800" dirty="0"/>
            </a:br>
            <a:r>
              <a:rPr lang="en-CA" sz="1800" dirty="0"/>
              <a:t>Paris, September 2018</a:t>
            </a:r>
            <a:br>
              <a:rPr lang="en-CA" sz="1800" dirty="0"/>
            </a:br>
            <a:r>
              <a:rPr lang="en-CA" sz="1800" dirty="0"/>
              <a:t>A slide show of digitized photographs from the UNESCO Archives was presented during this roundtable at UNESCO Headquarters.</a:t>
            </a:r>
            <a:br>
              <a:rPr lang="en-CA" sz="1800" dirty="0"/>
            </a:br>
            <a:endParaRPr lang="en-CA" sz="1800" dirty="0"/>
          </a:p>
          <a:p>
            <a:pPr marL="0" indent="0">
              <a:buNone/>
            </a:pPr>
            <a:r>
              <a:rPr lang="en-CA" sz="1800" dirty="0">
                <a:solidFill>
                  <a:schemeClr val="accent1"/>
                </a:solidFill>
              </a:rPr>
              <a:t>FIAT/IFTA World Conference 2018</a:t>
            </a:r>
            <a:r>
              <a:rPr lang="en-CA" sz="1800" dirty="0"/>
              <a:t/>
            </a:r>
            <a:br>
              <a:rPr lang="en-CA" sz="1800" dirty="0"/>
            </a:br>
            <a:r>
              <a:rPr lang="en-CA" sz="1800" dirty="0"/>
              <a:t>Venice, October 2018</a:t>
            </a:r>
            <a:br>
              <a:rPr lang="en-CA" sz="1800" dirty="0"/>
            </a:br>
            <a:r>
              <a:rPr lang="en-CA" sz="1800" dirty="0"/>
              <a:t>A slide show of digitized photographs from the UNESCO Archives was presented during the event's keynote speech by the Director of the UNESCO Regional Bureau for Science and Culture in Europe. </a:t>
            </a:r>
            <a:br>
              <a:rPr lang="en-CA" sz="1800" dirty="0"/>
            </a:br>
            <a:endParaRPr lang="en-CA" sz="1800" dirty="0"/>
          </a:p>
          <a:p>
            <a:pPr marL="0" indent="0">
              <a:buNone/>
            </a:pPr>
            <a:r>
              <a:rPr lang="en-US" sz="1800" dirty="0">
                <a:solidFill>
                  <a:schemeClr val="accent1"/>
                </a:solidFill>
              </a:rPr>
              <a:t>INA FRAME - UNESCO </a:t>
            </a:r>
            <a:br>
              <a:rPr lang="en-US" sz="1800" dirty="0">
                <a:solidFill>
                  <a:schemeClr val="accent1"/>
                </a:solidFill>
              </a:rPr>
            </a:br>
            <a:r>
              <a:rPr lang="en-US" sz="1800" dirty="0" err="1"/>
              <a:t>UNESCO</a:t>
            </a:r>
            <a:r>
              <a:rPr lang="en-US" sz="1800" dirty="0"/>
              <a:t> Archives will host a one-day workshop (upcoming - 20 June 2019)</a:t>
            </a:r>
            <a:br>
              <a:rPr lang="en-US" sz="1800" dirty="0"/>
            </a:br>
            <a:endParaRPr lang="en-US" sz="1800" dirty="0"/>
          </a:p>
          <a:p>
            <a:pPr marL="0" indent="0">
              <a:buNone/>
            </a:pPr>
            <a:r>
              <a:rPr lang="en-US" sz="1800" dirty="0">
                <a:solidFill>
                  <a:schemeClr val="accent1"/>
                </a:solidFill>
              </a:rPr>
              <a:t>I</a:t>
            </a:r>
            <a:r>
              <a:rPr lang="en-CA" sz="1800" dirty="0">
                <a:solidFill>
                  <a:schemeClr val="accent1"/>
                </a:solidFill>
              </a:rPr>
              <a:t>FLA 2019 - 85</a:t>
            </a:r>
            <a:r>
              <a:rPr lang="en-CA" sz="1800" baseline="30000" dirty="0">
                <a:solidFill>
                  <a:schemeClr val="accent1"/>
                </a:solidFill>
              </a:rPr>
              <a:t>th</a:t>
            </a:r>
            <a:r>
              <a:rPr lang="en-CA" sz="1800" dirty="0">
                <a:solidFill>
                  <a:schemeClr val="accent1"/>
                </a:solidFill>
              </a:rPr>
              <a:t> General Conference and Assembly</a:t>
            </a:r>
            <a:r>
              <a:rPr lang="en-CA" sz="1800" dirty="0"/>
              <a:t/>
            </a:r>
            <a:br>
              <a:rPr lang="en-CA" sz="1800" dirty="0"/>
            </a:br>
            <a:r>
              <a:rPr lang="en-CA" sz="1800" dirty="0"/>
              <a:t>Paper (upcoming - August 2019)</a:t>
            </a:r>
            <a:br>
              <a:rPr lang="en-CA" sz="1800" dirty="0"/>
            </a:br>
            <a:endParaRPr lang="en-CA" sz="1800" dirty="0">
              <a:hlinkClick r:id="rId3"/>
            </a:endParaRPr>
          </a:p>
          <a:p>
            <a:pPr marL="0" indent="0">
              <a:buNone/>
            </a:pPr>
            <a:r>
              <a:rPr lang="en-CA" sz="1800" dirty="0">
                <a:solidFill>
                  <a:schemeClr val="accent1"/>
                </a:solidFill>
              </a:rPr>
              <a:t>IASA 2019 - 50</a:t>
            </a:r>
            <a:r>
              <a:rPr lang="en-CA" sz="1800" baseline="30000" dirty="0">
                <a:solidFill>
                  <a:schemeClr val="accent1"/>
                </a:solidFill>
              </a:rPr>
              <a:t>th</a:t>
            </a:r>
            <a:r>
              <a:rPr lang="en-CA" sz="1800" dirty="0">
                <a:solidFill>
                  <a:schemeClr val="accent1"/>
                </a:solidFill>
              </a:rPr>
              <a:t> Annual Conference </a:t>
            </a:r>
            <a:r>
              <a:rPr lang="en-CA" sz="1800" dirty="0"/>
              <a:t/>
            </a:r>
            <a:br>
              <a:rPr lang="en-CA" sz="1800" dirty="0"/>
            </a:br>
            <a:r>
              <a:rPr lang="en-CA" sz="1800" dirty="0"/>
              <a:t>Paper (upcoming - September 2019)</a:t>
            </a:r>
            <a:endParaRPr lang="en-CA" sz="1800" dirty="0">
              <a:hlinkClick r:id="rId3"/>
            </a:endParaRPr>
          </a:p>
          <a:p>
            <a:pPr marL="0" indent="0">
              <a:lnSpc>
                <a:spcPct val="120000"/>
              </a:lnSpc>
              <a:buNone/>
            </a:pPr>
            <a:endParaRPr lang="en-CA" sz="1800" dirty="0"/>
          </a:p>
        </p:txBody>
      </p:sp>
      <p:pic>
        <p:nvPicPr>
          <p:cNvPr id="9" name="Picture 8">
            <a:extLst>
              <a:ext uri="{FF2B5EF4-FFF2-40B4-BE49-F238E27FC236}">
                <a16:creationId xmlns:a16="http://schemas.microsoft.com/office/drawing/2014/main" id="{1B2E56AA-CED2-4465-95D3-00F3F40F54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79652" b="-12312"/>
          <a:stretch/>
        </p:blipFill>
        <p:spPr>
          <a:xfrm>
            <a:off x="5244443" y="4543422"/>
            <a:ext cx="851557" cy="1004287"/>
          </a:xfrm>
          <a:prstGeom prst="rect">
            <a:avLst/>
          </a:prstGeom>
        </p:spPr>
      </p:pic>
      <p:pic>
        <p:nvPicPr>
          <p:cNvPr id="10" name="Picture 9" descr="A close up of a sign&#10;&#10;Description automatically generated">
            <a:extLst>
              <a:ext uri="{FF2B5EF4-FFF2-40B4-BE49-F238E27FC236}">
                <a16:creationId xmlns:a16="http://schemas.microsoft.com/office/drawing/2014/main" id="{E4D3664C-CFAD-4807-973E-D44325B745C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995377" y="5538378"/>
            <a:ext cx="1201611" cy="1201611"/>
          </a:xfrm>
          <a:prstGeom prst="rect">
            <a:avLst/>
          </a:prstGeom>
        </p:spPr>
      </p:pic>
      <p:pic>
        <p:nvPicPr>
          <p:cNvPr id="12" name="Picture 11">
            <a:extLst>
              <a:ext uri="{FF2B5EF4-FFF2-40B4-BE49-F238E27FC236}">
                <a16:creationId xmlns:a16="http://schemas.microsoft.com/office/drawing/2014/main" id="{30339500-9A87-42A2-9191-2C9E16B601C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995377" y="2076822"/>
            <a:ext cx="1311729" cy="1311729"/>
          </a:xfrm>
          <a:prstGeom prst="rect">
            <a:avLst/>
          </a:prstGeom>
        </p:spPr>
      </p:pic>
      <p:pic>
        <p:nvPicPr>
          <p:cNvPr id="15" name="Picture 14" descr="A screenshot of a cell phone&#10;&#10;Description automatically generated">
            <a:extLst>
              <a:ext uri="{FF2B5EF4-FFF2-40B4-BE49-F238E27FC236}">
                <a16:creationId xmlns:a16="http://schemas.microsoft.com/office/drawing/2014/main" id="{982B4744-61F1-4AAC-A91E-3FDD66E6211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77349" y="339077"/>
            <a:ext cx="1311729" cy="1262014"/>
          </a:xfrm>
          <a:prstGeom prst="rect">
            <a:avLst/>
          </a:prstGeom>
        </p:spPr>
      </p:pic>
      <p:sp>
        <p:nvSpPr>
          <p:cNvPr id="16" name="Content Placeholder 2">
            <a:extLst>
              <a:ext uri="{FF2B5EF4-FFF2-40B4-BE49-F238E27FC236}">
                <a16:creationId xmlns:a16="http://schemas.microsoft.com/office/drawing/2014/main" id="{4D0D5B8D-57D4-4229-B9B1-282AAE4CDCCD}"/>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events</a:t>
            </a:r>
            <a:endParaRPr lang="en-CA" sz="2400" dirty="0">
              <a:solidFill>
                <a:schemeClr val="bg1"/>
              </a:solidFill>
            </a:endParaRPr>
          </a:p>
        </p:txBody>
      </p:sp>
      <p:pic>
        <p:nvPicPr>
          <p:cNvPr id="18" name="Picture 17">
            <a:extLst>
              <a:ext uri="{FF2B5EF4-FFF2-40B4-BE49-F238E27FC236}">
                <a16:creationId xmlns:a16="http://schemas.microsoft.com/office/drawing/2014/main" id="{C01DAB0C-1DF2-410E-9BDD-FF8CE6435F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240888" y="3630885"/>
            <a:ext cx="710588" cy="710588"/>
          </a:xfrm>
          <a:prstGeom prst="rect">
            <a:avLst/>
          </a:prstGeom>
        </p:spPr>
      </p:pic>
      <p:sp>
        <p:nvSpPr>
          <p:cNvPr id="19" name="Rectangle 18">
            <a:extLst>
              <a:ext uri="{FF2B5EF4-FFF2-40B4-BE49-F238E27FC236}">
                <a16:creationId xmlns:a16="http://schemas.microsoft.com/office/drawing/2014/main" id="{E91B5D74-E4D5-4CF8-94A8-9D0E260E48A0}"/>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5340258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background</a:t>
            </a:r>
            <a:endParaRPr lang="en-CA" sz="3600" dirty="0">
              <a:solidFill>
                <a:schemeClr val="bg1"/>
              </a:solidFill>
            </a:endParaRPr>
          </a:p>
        </p:txBody>
      </p:sp>
      <p:pic>
        <p:nvPicPr>
          <p:cNvPr id="8" name="Picture 7">
            <a:extLst>
              <a:ext uri="{FF2B5EF4-FFF2-40B4-BE49-F238E27FC236}">
                <a16:creationId xmlns:a16="http://schemas.microsoft.com/office/drawing/2014/main" id="{F31694C3-C683-47ED-B732-ADC162218F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0" name="Rectangle 9">
            <a:extLst>
              <a:ext uri="{FF2B5EF4-FFF2-40B4-BE49-F238E27FC236}">
                <a16:creationId xmlns:a16="http://schemas.microsoft.com/office/drawing/2014/main" id="{A7C55BD4-8442-4B60-888B-EADE97894385}"/>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Content Placeholder 2">
            <a:extLst>
              <a:ext uri="{FF2B5EF4-FFF2-40B4-BE49-F238E27FC236}">
                <a16:creationId xmlns:a16="http://schemas.microsoft.com/office/drawing/2014/main" id="{40EE356D-36C3-4613-9732-E76753CA0505}"/>
              </a:ext>
            </a:extLst>
          </p:cNvPr>
          <p:cNvSpPr>
            <a:spLocks noGrp="1"/>
          </p:cNvSpPr>
          <p:nvPr>
            <p:ph idx="1"/>
          </p:nvPr>
        </p:nvSpPr>
        <p:spPr>
          <a:xfrm>
            <a:off x="5190976" y="488269"/>
            <a:ext cx="6509614" cy="5881461"/>
          </a:xfrm>
        </p:spPr>
        <p:txBody>
          <a:bodyPr>
            <a:normAutofit fontScale="85000" lnSpcReduction="10000"/>
          </a:bodyPr>
          <a:lstStyle/>
          <a:p>
            <a:pPr marL="0" indent="0">
              <a:lnSpc>
                <a:spcPct val="120000"/>
              </a:lnSpc>
              <a:buNone/>
            </a:pPr>
            <a:r>
              <a:rPr lang="en-CA" dirty="0"/>
              <a:t>In 2018, the UNESCO Archives launched a digitization effort to safeguard and highlight </a:t>
            </a:r>
            <a:r>
              <a:rPr lang="en-CA" b="1" dirty="0"/>
              <a:t>UNESCO's own documentary heritage</a:t>
            </a:r>
            <a:r>
              <a:rPr lang="en-CA" dirty="0"/>
              <a:t>. </a:t>
            </a:r>
          </a:p>
          <a:p>
            <a:pPr marL="0" indent="0">
              <a:lnSpc>
                <a:spcPct val="120000"/>
              </a:lnSpc>
              <a:buNone/>
            </a:pPr>
            <a:r>
              <a:rPr lang="en-CA" dirty="0"/>
              <a:t>This unprecedented (for UNESCO) </a:t>
            </a:r>
            <a:r>
              <a:rPr lang="en-CA" b="1" dirty="0"/>
              <a:t>two-year project </a:t>
            </a:r>
            <a:r>
              <a:rPr lang="en-CA" dirty="0"/>
              <a:t>is an important step in making the unique archives and its historical audiovisual collections more accessible and more widely known to researchers and the public at large. </a:t>
            </a:r>
          </a:p>
          <a:p>
            <a:pPr marL="0" indent="0">
              <a:lnSpc>
                <a:spcPct val="120000"/>
              </a:lnSpc>
              <a:buNone/>
            </a:pPr>
            <a:r>
              <a:rPr lang="en-CA" dirty="0"/>
              <a:t>Among the records being digitized are the archives of the </a:t>
            </a:r>
            <a:r>
              <a:rPr lang="en-CA" b="1" dirty="0"/>
              <a:t>International Institute of Intellectual Cooperation (IICI), </a:t>
            </a:r>
            <a:r>
              <a:rPr lang="en-CA" dirty="0"/>
              <a:t>one of UNESCO's predecessors. The IICI archives were inscribed on the UNESCO Memory of the World Register in 2017.</a:t>
            </a:r>
          </a:p>
        </p:txBody>
      </p:sp>
      <p:sp>
        <p:nvSpPr>
          <p:cNvPr id="12" name="Content Placeholder 2">
            <a:extLst>
              <a:ext uri="{FF2B5EF4-FFF2-40B4-BE49-F238E27FC236}">
                <a16:creationId xmlns:a16="http://schemas.microsoft.com/office/drawing/2014/main" id="{2B365EDA-FDE9-465A-903F-7CB6BA76A9DE}"/>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why digitize?</a:t>
            </a:r>
            <a:endParaRPr lang="en-CA" sz="2400" dirty="0">
              <a:solidFill>
                <a:schemeClr val="bg1"/>
              </a:solidFill>
            </a:endParaRPr>
          </a:p>
        </p:txBody>
      </p:sp>
    </p:spTree>
    <p:extLst>
      <p:ext uri="{BB962C8B-B14F-4D97-AF65-F5344CB8AC3E}">
        <p14:creationId xmlns:p14="http://schemas.microsoft.com/office/powerpoint/2010/main" val="25650945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6" name="Content Placeholder 2">
            <a:extLst>
              <a:ext uri="{FF2B5EF4-FFF2-40B4-BE49-F238E27FC236}">
                <a16:creationId xmlns:a16="http://schemas.microsoft.com/office/drawing/2014/main" id="{A793B7B2-EA0A-418B-99D9-D6825AB45B95}"/>
              </a:ext>
            </a:extLst>
          </p:cNvPr>
          <p:cNvSpPr>
            <a:spLocks noGrp="1"/>
          </p:cNvSpPr>
          <p:nvPr>
            <p:ph idx="1"/>
          </p:nvPr>
        </p:nvSpPr>
        <p:spPr>
          <a:xfrm>
            <a:off x="8301043" y="643467"/>
            <a:ext cx="3560502" cy="1993977"/>
          </a:xfrm>
        </p:spPr>
        <p:txBody>
          <a:bodyPr>
            <a:noAutofit/>
          </a:bodyPr>
          <a:lstStyle/>
          <a:p>
            <a:pPr marL="0" indent="0">
              <a:lnSpc>
                <a:spcPct val="100000"/>
              </a:lnSpc>
              <a:buNone/>
            </a:pPr>
            <a:r>
              <a:rPr lang="en-GB" sz="2000" dirty="0"/>
              <a:t>Participated in the UNESCO Heritage Lab at the </a:t>
            </a:r>
            <a:r>
              <a:rPr lang="en-GB" sz="2000" b="1" dirty="0" err="1"/>
              <a:t>Journées</a:t>
            </a:r>
            <a:r>
              <a:rPr lang="en-GB" sz="2000" b="1" dirty="0"/>
              <a:t> </a:t>
            </a:r>
            <a:r>
              <a:rPr lang="en-GB" sz="2000" b="1" dirty="0" err="1"/>
              <a:t>Européennes</a:t>
            </a:r>
            <a:r>
              <a:rPr lang="en-GB" sz="2000" b="1" dirty="0"/>
              <a:t> du </a:t>
            </a:r>
            <a:r>
              <a:rPr lang="en-GB" sz="2000" b="1" dirty="0" err="1"/>
              <a:t>Patrimoine</a:t>
            </a:r>
            <a:r>
              <a:rPr lang="en-GB" sz="2000" b="1" dirty="0"/>
              <a:t> (JEP) </a:t>
            </a:r>
            <a:r>
              <a:rPr lang="en-GB" sz="2000" dirty="0"/>
              <a:t>on 15-16 September 2018. </a:t>
            </a:r>
            <a:r>
              <a:rPr lang="en-CA" sz="2000" dirty="0"/>
              <a:t/>
            </a:r>
            <a:br>
              <a:rPr lang="en-CA" sz="2000" dirty="0"/>
            </a:br>
            <a:endParaRPr lang="en-CA" sz="2000" dirty="0"/>
          </a:p>
        </p:txBody>
      </p:sp>
      <p:sp>
        <p:nvSpPr>
          <p:cNvPr id="16" name="Content Placeholder 2">
            <a:extLst>
              <a:ext uri="{FF2B5EF4-FFF2-40B4-BE49-F238E27FC236}">
                <a16:creationId xmlns:a16="http://schemas.microsoft.com/office/drawing/2014/main" id="{4D0D5B8D-57D4-4229-B9B1-282AAE4CDCCD}"/>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events</a:t>
            </a:r>
            <a:endParaRPr lang="en-CA" sz="2400" dirty="0">
              <a:solidFill>
                <a:schemeClr val="bg1"/>
              </a:solidFill>
            </a:endParaRPr>
          </a:p>
        </p:txBody>
      </p:sp>
      <p:sp>
        <p:nvSpPr>
          <p:cNvPr id="19" name="Rectangle 18">
            <a:extLst>
              <a:ext uri="{FF2B5EF4-FFF2-40B4-BE49-F238E27FC236}">
                <a16:creationId xmlns:a16="http://schemas.microsoft.com/office/drawing/2014/main" id="{E91B5D74-E4D5-4CF8-94A8-9D0E260E48A0}"/>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7" name="Picture 16" descr="C:\Users\a_cowling\AppData\Local\Microsoft\Windows\INetCache\Content.Word\41057431_481244405704721_8848015152432283648_n.jpg">
            <a:extLst>
              <a:ext uri="{FF2B5EF4-FFF2-40B4-BE49-F238E27FC236}">
                <a16:creationId xmlns:a16="http://schemas.microsoft.com/office/drawing/2014/main" id="{B6D48DAB-62B3-42E9-8239-025571E5FD82}"/>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91512" y="498263"/>
            <a:ext cx="3026790" cy="2139181"/>
          </a:xfrm>
          <a:prstGeom prst="rect">
            <a:avLst/>
          </a:prstGeom>
          <a:noFill/>
          <a:ln>
            <a:noFill/>
          </a:ln>
        </p:spPr>
      </p:pic>
      <p:pic>
        <p:nvPicPr>
          <p:cNvPr id="20" name="Picture 19" descr="C:\Users\a_cowling\AppData\Local\Microsoft\Windows\INetCache\Content.Word\20180916_152008.jpg">
            <a:extLst>
              <a:ext uri="{FF2B5EF4-FFF2-40B4-BE49-F238E27FC236}">
                <a16:creationId xmlns:a16="http://schemas.microsoft.com/office/drawing/2014/main" id="{0F870E2A-FADF-4696-9337-8C1E65702514}"/>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91512" y="3184449"/>
            <a:ext cx="6524663" cy="31752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394909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6" name="Content Placeholder 2">
            <a:extLst>
              <a:ext uri="{FF2B5EF4-FFF2-40B4-BE49-F238E27FC236}">
                <a16:creationId xmlns:a16="http://schemas.microsoft.com/office/drawing/2014/main" id="{4D0D5B8D-57D4-4229-B9B1-282AAE4CDCCD}"/>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events</a:t>
            </a:r>
            <a:endParaRPr lang="en-CA" sz="2400" dirty="0">
              <a:solidFill>
                <a:schemeClr val="bg1"/>
              </a:solidFill>
            </a:endParaRPr>
          </a:p>
        </p:txBody>
      </p:sp>
      <p:sp>
        <p:nvSpPr>
          <p:cNvPr id="19" name="Rectangle 18">
            <a:extLst>
              <a:ext uri="{FF2B5EF4-FFF2-40B4-BE49-F238E27FC236}">
                <a16:creationId xmlns:a16="http://schemas.microsoft.com/office/drawing/2014/main" id="{E91B5D74-E4D5-4CF8-94A8-9D0E260E48A0}"/>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descr="C:\Users\a_cowling\AppData\Local\Microsoft\Windows\INetCache\Content.Word\20180916_094942.jpg">
            <a:extLst>
              <a:ext uri="{FF2B5EF4-FFF2-40B4-BE49-F238E27FC236}">
                <a16:creationId xmlns:a16="http://schemas.microsoft.com/office/drawing/2014/main" id="{B20C1FF3-D23B-4D98-A294-6973CA9F2FB0}"/>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97763" y="314319"/>
            <a:ext cx="6074913" cy="29564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descr="C:\Users\a_cowling\AppData\Local\Microsoft\Windows\INetCache\Content.Word\20180915_102855.jpg">
            <a:extLst>
              <a:ext uri="{FF2B5EF4-FFF2-40B4-BE49-F238E27FC236}">
                <a16:creationId xmlns:a16="http://schemas.microsoft.com/office/drawing/2014/main" id="{3A12948C-D8C3-4F3C-B886-B151797C24CB}"/>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297763" y="3543297"/>
            <a:ext cx="6077174" cy="29575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2232890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6" name="Content Placeholder 2">
            <a:extLst>
              <a:ext uri="{FF2B5EF4-FFF2-40B4-BE49-F238E27FC236}">
                <a16:creationId xmlns:a16="http://schemas.microsoft.com/office/drawing/2014/main" id="{A793B7B2-EA0A-418B-99D9-D6825AB45B95}"/>
              </a:ext>
            </a:extLst>
          </p:cNvPr>
          <p:cNvSpPr>
            <a:spLocks noGrp="1"/>
          </p:cNvSpPr>
          <p:nvPr>
            <p:ph idx="1"/>
          </p:nvPr>
        </p:nvSpPr>
        <p:spPr>
          <a:xfrm>
            <a:off x="5202265" y="886407"/>
            <a:ext cx="6422630" cy="1745169"/>
          </a:xfrm>
        </p:spPr>
        <p:txBody>
          <a:bodyPr>
            <a:noAutofit/>
          </a:bodyPr>
          <a:lstStyle/>
          <a:p>
            <a:pPr marL="0" indent="0">
              <a:buNone/>
            </a:pPr>
            <a:r>
              <a:rPr lang="fr-FR" sz="1800" dirty="0">
                <a:solidFill>
                  <a:schemeClr val="accent1"/>
                </a:solidFill>
              </a:rPr>
              <a:t>Les nuits de France Culture</a:t>
            </a:r>
            <a:r>
              <a:rPr lang="fr-FR" sz="1800" i="1" dirty="0"/>
              <a:t/>
            </a:r>
            <a:br>
              <a:rPr lang="fr-FR" sz="1800" i="1" dirty="0"/>
            </a:br>
            <a:r>
              <a:rPr lang="fr-FR" sz="1800" dirty="0"/>
              <a:t>13 février 2019 </a:t>
            </a:r>
            <a:endParaRPr lang="en-CA" sz="1800" dirty="0"/>
          </a:p>
          <a:p>
            <a:pPr marL="0" indent="0">
              <a:buNone/>
            </a:pPr>
            <a:r>
              <a:rPr lang="en-CA" sz="1800" dirty="0"/>
              <a:t>For World Radio Day 2019, UNESCO Archives teamed up with France Culture to propose 6 programmes, drawing from the digitized audio recordings. </a:t>
            </a:r>
          </a:p>
        </p:txBody>
      </p:sp>
      <p:sp>
        <p:nvSpPr>
          <p:cNvPr id="16" name="Content Placeholder 2">
            <a:extLst>
              <a:ext uri="{FF2B5EF4-FFF2-40B4-BE49-F238E27FC236}">
                <a16:creationId xmlns:a16="http://schemas.microsoft.com/office/drawing/2014/main" id="{4D0D5B8D-57D4-4229-B9B1-282AAE4CDCCD}"/>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radio</a:t>
            </a:r>
            <a:endParaRPr lang="en-CA" sz="2400" dirty="0">
              <a:solidFill>
                <a:schemeClr val="bg1"/>
              </a:solidFill>
            </a:endParaRPr>
          </a:p>
        </p:txBody>
      </p:sp>
      <p:sp>
        <p:nvSpPr>
          <p:cNvPr id="13" name="Rectangle 12">
            <a:extLst>
              <a:ext uri="{FF2B5EF4-FFF2-40B4-BE49-F238E27FC236}">
                <a16:creationId xmlns:a16="http://schemas.microsoft.com/office/drawing/2014/main" id="{B31319F7-85A8-4357-B192-B91AB8C9D78D}"/>
              </a:ext>
            </a:extLst>
          </p:cNvPr>
          <p:cNvSpPr/>
          <p:nvPr/>
        </p:nvSpPr>
        <p:spPr>
          <a:xfrm rot="5400000">
            <a:off x="1175852" y="3368269"/>
            <a:ext cx="6858002" cy="1214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6" descr="A close up of a logo&#10;&#10;Description automatically generated">
            <a:extLst>
              <a:ext uri="{FF2B5EF4-FFF2-40B4-BE49-F238E27FC236}">
                <a16:creationId xmlns:a16="http://schemas.microsoft.com/office/drawing/2014/main" id="{1600A1A4-C2B0-4466-91E2-B89072CC40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6740" y="2688319"/>
            <a:ext cx="5368026" cy="3563192"/>
          </a:xfrm>
          <a:prstGeom prst="rect">
            <a:avLst/>
          </a:prstGeom>
        </p:spPr>
      </p:pic>
    </p:spTree>
    <p:extLst>
      <p:ext uri="{BB962C8B-B14F-4D97-AF65-F5344CB8AC3E}">
        <p14:creationId xmlns:p14="http://schemas.microsoft.com/office/powerpoint/2010/main" val="17596921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6" name="Content Placeholder 2">
            <a:extLst>
              <a:ext uri="{FF2B5EF4-FFF2-40B4-BE49-F238E27FC236}">
                <a16:creationId xmlns:a16="http://schemas.microsoft.com/office/drawing/2014/main" id="{A793B7B2-EA0A-418B-99D9-D6825AB45B95}"/>
              </a:ext>
            </a:extLst>
          </p:cNvPr>
          <p:cNvSpPr>
            <a:spLocks noGrp="1"/>
          </p:cNvSpPr>
          <p:nvPr>
            <p:ph idx="1"/>
          </p:nvPr>
        </p:nvSpPr>
        <p:spPr>
          <a:xfrm>
            <a:off x="5103679" y="447524"/>
            <a:ext cx="6522098" cy="2025088"/>
          </a:xfrm>
        </p:spPr>
        <p:txBody>
          <a:bodyPr>
            <a:noAutofit/>
          </a:bodyPr>
          <a:lstStyle/>
          <a:p>
            <a:pPr marL="0" indent="0">
              <a:buNone/>
            </a:pPr>
            <a:r>
              <a:rPr lang="en-CA" sz="1800" i="1" dirty="0">
                <a:solidFill>
                  <a:schemeClr val="accent1"/>
                </a:solidFill>
              </a:rPr>
              <a:t>Picasso et la Guerre</a:t>
            </a:r>
            <a:r>
              <a:rPr lang="en-CA" sz="1800" dirty="0">
                <a:solidFill>
                  <a:schemeClr val="accent1"/>
                </a:solidFill>
              </a:rPr>
              <a:t> at the </a:t>
            </a:r>
            <a:r>
              <a:rPr lang="fr-FR" sz="1800" dirty="0">
                <a:solidFill>
                  <a:schemeClr val="accent1"/>
                </a:solidFill>
              </a:rPr>
              <a:t>Musée de l’Armée</a:t>
            </a:r>
            <a:r>
              <a:rPr lang="en-CA" sz="1800" dirty="0">
                <a:solidFill>
                  <a:schemeClr val="accent1"/>
                </a:solidFill>
              </a:rPr>
              <a:t/>
            </a:r>
            <a:br>
              <a:rPr lang="en-CA" sz="1800" dirty="0">
                <a:solidFill>
                  <a:schemeClr val="accent1"/>
                </a:solidFill>
              </a:rPr>
            </a:br>
            <a:r>
              <a:rPr lang="en-CA" sz="1800" dirty="0"/>
              <a:t>Paris, April to July 2019</a:t>
            </a:r>
            <a:br>
              <a:rPr lang="en-CA" sz="1800" dirty="0"/>
            </a:br>
            <a:r>
              <a:rPr lang="en-CA" sz="1800" dirty="0"/>
              <a:t/>
            </a:r>
            <a:br>
              <a:rPr lang="en-CA" sz="1800" dirty="0"/>
            </a:br>
            <a:r>
              <a:rPr lang="en-CA" sz="1800" dirty="0"/>
              <a:t>UNESCO Archives loaned archives and photographic material to the exhibition display on the painting ‘The Fall of Icarus’. </a:t>
            </a:r>
          </a:p>
          <a:p>
            <a:pPr marL="0" indent="0">
              <a:buNone/>
            </a:pPr>
            <a:r>
              <a:rPr lang="en-CA" sz="1800" dirty="0"/>
              <a:t>Photo contact sheets discovered during survey of the photograph collection during the project’s preparatory phase.</a:t>
            </a:r>
          </a:p>
          <a:p>
            <a:pPr marL="0" indent="0">
              <a:lnSpc>
                <a:spcPct val="120000"/>
              </a:lnSpc>
              <a:buNone/>
            </a:pPr>
            <a:endParaRPr lang="en-CA" sz="1800" dirty="0"/>
          </a:p>
        </p:txBody>
      </p:sp>
      <p:sp>
        <p:nvSpPr>
          <p:cNvPr id="16" name="Content Placeholder 2">
            <a:extLst>
              <a:ext uri="{FF2B5EF4-FFF2-40B4-BE49-F238E27FC236}">
                <a16:creationId xmlns:a16="http://schemas.microsoft.com/office/drawing/2014/main" id="{4D0D5B8D-57D4-4229-B9B1-282AAE4CDCCD}"/>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exhibitions</a:t>
            </a:r>
            <a:endParaRPr lang="en-CA" sz="2400" dirty="0">
              <a:solidFill>
                <a:schemeClr val="bg1"/>
              </a:solidFill>
            </a:endParaRPr>
          </a:p>
        </p:txBody>
      </p:sp>
      <p:pic>
        <p:nvPicPr>
          <p:cNvPr id="3" name="Picture 2">
            <a:extLst>
              <a:ext uri="{FF2B5EF4-FFF2-40B4-BE49-F238E27FC236}">
                <a16:creationId xmlns:a16="http://schemas.microsoft.com/office/drawing/2014/main" id="{AC1A2C2F-3795-44EF-ABE3-71B7642CB43A}"/>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15000"/>
                    </a14:imgEffect>
                    <a14:imgEffect>
                      <a14:brightnessContrast bright="33000" contrast="30000"/>
                    </a14:imgEffect>
                  </a14:imgLayer>
                </a14:imgProps>
              </a:ext>
              <a:ext uri="{28A0092B-C50C-407E-A947-70E740481C1C}">
                <a14:useLocalDpi xmlns:a14="http://schemas.microsoft.com/office/drawing/2010/main"/>
              </a:ext>
            </a:extLst>
          </a:blip>
          <a:srcRect l="5357"/>
          <a:stretch/>
        </p:blipFill>
        <p:spPr>
          <a:xfrm>
            <a:off x="6911039" y="2712523"/>
            <a:ext cx="5231198" cy="4145477"/>
          </a:xfrm>
          <a:prstGeom prst="rect">
            <a:avLst/>
          </a:prstGeom>
        </p:spPr>
      </p:pic>
      <p:pic>
        <p:nvPicPr>
          <p:cNvPr id="4" name="Picture 3">
            <a:extLst>
              <a:ext uri="{FF2B5EF4-FFF2-40B4-BE49-F238E27FC236}">
                <a16:creationId xmlns:a16="http://schemas.microsoft.com/office/drawing/2014/main" id="{0313FC74-7336-42FE-B75C-E1309705377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t="396"/>
          <a:stretch/>
        </p:blipFill>
        <p:spPr>
          <a:xfrm>
            <a:off x="4701435" y="2726469"/>
            <a:ext cx="2173754" cy="4131531"/>
          </a:xfrm>
          <a:prstGeom prst="rect">
            <a:avLst/>
          </a:prstGeom>
        </p:spPr>
      </p:pic>
      <p:sp>
        <p:nvSpPr>
          <p:cNvPr id="13" name="Rectangle 12">
            <a:extLst>
              <a:ext uri="{FF2B5EF4-FFF2-40B4-BE49-F238E27FC236}">
                <a16:creationId xmlns:a16="http://schemas.microsoft.com/office/drawing/2014/main" id="{B31319F7-85A8-4357-B192-B91AB8C9D78D}"/>
              </a:ext>
            </a:extLst>
          </p:cNvPr>
          <p:cNvSpPr/>
          <p:nvPr/>
        </p:nvSpPr>
        <p:spPr>
          <a:xfrm rot="5400000">
            <a:off x="1175852" y="3368269"/>
            <a:ext cx="6858002" cy="1214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8623518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6" name="Content Placeholder 2">
            <a:extLst>
              <a:ext uri="{FF2B5EF4-FFF2-40B4-BE49-F238E27FC236}">
                <a16:creationId xmlns:a16="http://schemas.microsoft.com/office/drawing/2014/main" id="{A793B7B2-EA0A-418B-99D9-D6825AB45B95}"/>
              </a:ext>
            </a:extLst>
          </p:cNvPr>
          <p:cNvSpPr>
            <a:spLocks noGrp="1"/>
          </p:cNvSpPr>
          <p:nvPr>
            <p:ph idx="1"/>
          </p:nvPr>
        </p:nvSpPr>
        <p:spPr>
          <a:xfrm>
            <a:off x="5103679" y="863600"/>
            <a:ext cx="6522098" cy="1609011"/>
          </a:xfrm>
        </p:spPr>
        <p:txBody>
          <a:bodyPr>
            <a:noAutofit/>
          </a:bodyPr>
          <a:lstStyle/>
          <a:p>
            <a:pPr marL="0" indent="0">
              <a:buNone/>
            </a:pPr>
            <a:r>
              <a:rPr lang="en-CA" sz="2000" dirty="0"/>
              <a:t>The UNESCO Director-General, Audrey </a:t>
            </a:r>
            <a:r>
              <a:rPr lang="en-CA" sz="2000" dirty="0" err="1"/>
              <a:t>Azoulay</a:t>
            </a:r>
            <a:r>
              <a:rPr lang="en-CA" sz="2000" dirty="0"/>
              <a:t>, has requested a series of framed photographs to decorate her waiting room on the 6</a:t>
            </a:r>
            <a:r>
              <a:rPr lang="en-CA" sz="2000" baseline="30000" dirty="0"/>
              <a:t>th</a:t>
            </a:r>
            <a:r>
              <a:rPr lang="en-CA" sz="2000" dirty="0"/>
              <a:t> floor.</a:t>
            </a:r>
          </a:p>
        </p:txBody>
      </p:sp>
      <p:sp>
        <p:nvSpPr>
          <p:cNvPr id="16" name="Content Placeholder 2">
            <a:extLst>
              <a:ext uri="{FF2B5EF4-FFF2-40B4-BE49-F238E27FC236}">
                <a16:creationId xmlns:a16="http://schemas.microsoft.com/office/drawing/2014/main" id="{4D0D5B8D-57D4-4229-B9B1-282AAE4CDCCD}"/>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exhibitions (internal)</a:t>
            </a:r>
            <a:endParaRPr lang="en-CA" sz="2400" dirty="0">
              <a:solidFill>
                <a:schemeClr val="bg1"/>
              </a:solidFill>
            </a:endParaRPr>
          </a:p>
        </p:txBody>
      </p:sp>
      <p:sp>
        <p:nvSpPr>
          <p:cNvPr id="13" name="Rectangle 12">
            <a:extLst>
              <a:ext uri="{FF2B5EF4-FFF2-40B4-BE49-F238E27FC236}">
                <a16:creationId xmlns:a16="http://schemas.microsoft.com/office/drawing/2014/main" id="{B31319F7-85A8-4357-B192-B91AB8C9D78D}"/>
              </a:ext>
            </a:extLst>
          </p:cNvPr>
          <p:cNvSpPr/>
          <p:nvPr/>
        </p:nvSpPr>
        <p:spPr>
          <a:xfrm rot="5400000">
            <a:off x="1175852" y="3368269"/>
            <a:ext cx="6858002" cy="1214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Picture 9" descr="A room with a lot of graffiti on a wall&#10;&#10;Description automatically generated">
            <a:extLst>
              <a:ext uri="{FF2B5EF4-FFF2-40B4-BE49-F238E27FC236}">
                <a16:creationId xmlns:a16="http://schemas.microsoft.com/office/drawing/2014/main" id="{3DB9C22C-29A0-43F1-9139-3EC9F007AE3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10755" y="2636371"/>
            <a:ext cx="6907946" cy="3358029"/>
          </a:xfrm>
          <a:prstGeom prst="rect">
            <a:avLst/>
          </a:prstGeom>
        </p:spPr>
      </p:pic>
    </p:spTree>
    <p:extLst>
      <p:ext uri="{BB962C8B-B14F-4D97-AF65-F5344CB8AC3E}">
        <p14:creationId xmlns:p14="http://schemas.microsoft.com/office/powerpoint/2010/main" val="34195972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pic>
        <p:nvPicPr>
          <p:cNvPr id="8" name="Picture 7">
            <a:extLst>
              <a:ext uri="{FF2B5EF4-FFF2-40B4-BE49-F238E27FC236}">
                <a16:creationId xmlns:a16="http://schemas.microsoft.com/office/drawing/2014/main" id="{018E4D00-554B-44D0-9EA2-33AFC665B6C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6" name="Content Placeholder 2">
            <a:extLst>
              <a:ext uri="{FF2B5EF4-FFF2-40B4-BE49-F238E27FC236}">
                <a16:creationId xmlns:a16="http://schemas.microsoft.com/office/drawing/2014/main" id="{4D0D5B8D-57D4-4229-B9B1-282AAE4CDCCD}"/>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oral histories</a:t>
            </a:r>
            <a:endParaRPr lang="en-CA" sz="2400" dirty="0">
              <a:solidFill>
                <a:schemeClr val="bg1"/>
              </a:solidFill>
            </a:endParaRPr>
          </a:p>
        </p:txBody>
      </p:sp>
      <p:sp>
        <p:nvSpPr>
          <p:cNvPr id="13" name="Rectangle 12">
            <a:extLst>
              <a:ext uri="{FF2B5EF4-FFF2-40B4-BE49-F238E27FC236}">
                <a16:creationId xmlns:a16="http://schemas.microsoft.com/office/drawing/2014/main" id="{B31319F7-85A8-4357-B192-B91AB8C9D78D}"/>
              </a:ext>
            </a:extLst>
          </p:cNvPr>
          <p:cNvSpPr/>
          <p:nvPr/>
        </p:nvSpPr>
        <p:spPr>
          <a:xfrm rot="5400000">
            <a:off x="1175852" y="3368269"/>
            <a:ext cx="6858002" cy="12146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CAC2C1A2-CD16-4508-A739-06043793D59D}"/>
              </a:ext>
            </a:extLst>
          </p:cNvPr>
          <p:cNvPicPr>
            <a:picLocks noChangeAspect="1"/>
          </p:cNvPicPr>
          <p:nvPr/>
        </p:nvPicPr>
        <p:blipFill>
          <a:blip r:embed="rId3"/>
          <a:stretch>
            <a:fillRect/>
          </a:stretch>
        </p:blipFill>
        <p:spPr>
          <a:xfrm>
            <a:off x="6096000" y="390149"/>
            <a:ext cx="4360588" cy="271014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A group of people posing for a photo&#10;&#10;Description automatically generated">
            <a:extLst>
              <a:ext uri="{FF2B5EF4-FFF2-40B4-BE49-F238E27FC236}">
                <a16:creationId xmlns:a16="http://schemas.microsoft.com/office/drawing/2014/main" id="{8B15AA81-00B5-4D3A-9DFE-F2DA98CEF9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96000" y="3429000"/>
            <a:ext cx="4373706" cy="3008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678269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visibility</a:t>
            </a:r>
            <a:endParaRPr lang="en-CA" sz="3600" dirty="0">
              <a:solidFill>
                <a:schemeClr val="bg1"/>
              </a:solidFill>
            </a:endParaRPr>
          </a:p>
        </p:txBody>
      </p:sp>
      <p:sp>
        <p:nvSpPr>
          <p:cNvPr id="3" name="Content Placeholder 2">
            <a:extLst>
              <a:ext uri="{FF2B5EF4-FFF2-40B4-BE49-F238E27FC236}">
                <a16:creationId xmlns:a16="http://schemas.microsoft.com/office/drawing/2014/main" id="{6C2953A2-7B2F-4B56-B643-779D4E3BC23A}"/>
              </a:ext>
            </a:extLst>
          </p:cNvPr>
          <p:cNvSpPr>
            <a:spLocks noGrp="1"/>
          </p:cNvSpPr>
          <p:nvPr>
            <p:ph idx="1"/>
          </p:nvPr>
        </p:nvSpPr>
        <p:spPr>
          <a:xfrm>
            <a:off x="643467" y="3861439"/>
            <a:ext cx="3363974" cy="559837"/>
          </a:xfrm>
        </p:spPr>
        <p:txBody>
          <a:bodyPr>
            <a:normAutofit/>
          </a:bodyPr>
          <a:lstStyle/>
          <a:p>
            <a:pPr marL="0" indent="0">
              <a:buNone/>
            </a:pPr>
            <a:r>
              <a:rPr lang="en-US" sz="2200" dirty="0">
                <a:solidFill>
                  <a:schemeClr val="bg1"/>
                </a:solidFill>
              </a:rPr>
              <a:t>partnerships</a:t>
            </a:r>
          </a:p>
          <a:p>
            <a:pPr marL="0" indent="0">
              <a:buNone/>
            </a:pPr>
            <a:endParaRPr lang="en-CA" sz="2200" dirty="0">
              <a:solidFill>
                <a:schemeClr val="bg1"/>
              </a:solidFill>
            </a:endParaRPr>
          </a:p>
        </p:txBody>
      </p:sp>
      <p:pic>
        <p:nvPicPr>
          <p:cNvPr id="5" name="Picture 4" descr="A close up of a logo&#10;&#10;Description automatically generated">
            <a:extLst>
              <a:ext uri="{FF2B5EF4-FFF2-40B4-BE49-F238E27FC236}">
                <a16:creationId xmlns:a16="http://schemas.microsoft.com/office/drawing/2014/main" id="{03CF99FB-8C49-4C51-9A6C-E830E72627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627888" y="4778345"/>
            <a:ext cx="2480380" cy="1007338"/>
          </a:xfrm>
          <a:prstGeom prst="rect">
            <a:avLst/>
          </a:prstGeom>
        </p:spPr>
      </p:pic>
      <p:pic>
        <p:nvPicPr>
          <p:cNvPr id="7" name="Picture 6" descr="A close up of a logo&#10;&#10;Description automatically generated">
            <a:extLst>
              <a:ext uri="{FF2B5EF4-FFF2-40B4-BE49-F238E27FC236}">
                <a16:creationId xmlns:a16="http://schemas.microsoft.com/office/drawing/2014/main" id="{1D12FC79-B68C-47FE-9796-F72A4ABDD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9369" y="4421276"/>
            <a:ext cx="2054498" cy="1539913"/>
          </a:xfrm>
          <a:prstGeom prst="rect">
            <a:avLst/>
          </a:prstGeom>
        </p:spPr>
      </p:pic>
      <p:sp>
        <p:nvSpPr>
          <p:cNvPr id="8" name="TextBox 7">
            <a:extLst>
              <a:ext uri="{FF2B5EF4-FFF2-40B4-BE49-F238E27FC236}">
                <a16:creationId xmlns:a16="http://schemas.microsoft.com/office/drawing/2014/main" id="{9408C037-336C-4E38-9CED-9A62BA74F1BA}"/>
              </a:ext>
            </a:extLst>
          </p:cNvPr>
          <p:cNvSpPr txBox="1"/>
          <p:nvPr/>
        </p:nvSpPr>
        <p:spPr>
          <a:xfrm>
            <a:off x="5071889" y="456620"/>
            <a:ext cx="6039556" cy="461665"/>
          </a:xfrm>
          <a:prstGeom prst="rect">
            <a:avLst/>
          </a:prstGeom>
          <a:noFill/>
        </p:spPr>
        <p:txBody>
          <a:bodyPr wrap="square" rtlCol="0">
            <a:spAutoFit/>
          </a:bodyPr>
          <a:lstStyle/>
          <a:p>
            <a:r>
              <a:rPr lang="en-US" sz="2400" dirty="0"/>
              <a:t>Partnership agreements signed with:</a:t>
            </a:r>
            <a:endParaRPr lang="en-CA" sz="2400" dirty="0"/>
          </a:p>
        </p:txBody>
      </p:sp>
      <p:pic>
        <p:nvPicPr>
          <p:cNvPr id="10" name="Picture 9">
            <a:extLst>
              <a:ext uri="{FF2B5EF4-FFF2-40B4-BE49-F238E27FC236}">
                <a16:creationId xmlns:a16="http://schemas.microsoft.com/office/drawing/2014/main" id="{72F05833-D07B-4222-87CF-1511FC7D70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26618" y="1584412"/>
            <a:ext cx="3485597" cy="1007338"/>
          </a:xfrm>
          <a:prstGeom prst="rect">
            <a:avLst/>
          </a:prstGeom>
        </p:spPr>
      </p:pic>
      <p:sp>
        <p:nvSpPr>
          <p:cNvPr id="12" name="TextBox 11">
            <a:extLst>
              <a:ext uri="{FF2B5EF4-FFF2-40B4-BE49-F238E27FC236}">
                <a16:creationId xmlns:a16="http://schemas.microsoft.com/office/drawing/2014/main" id="{316CE281-39D3-4073-BBF5-EB7D88FFBE5E}"/>
              </a:ext>
            </a:extLst>
          </p:cNvPr>
          <p:cNvSpPr txBox="1"/>
          <p:nvPr/>
        </p:nvSpPr>
        <p:spPr>
          <a:xfrm>
            <a:off x="5071889" y="3213157"/>
            <a:ext cx="6039556" cy="400110"/>
          </a:xfrm>
          <a:prstGeom prst="rect">
            <a:avLst/>
          </a:prstGeom>
          <a:noFill/>
        </p:spPr>
        <p:txBody>
          <a:bodyPr wrap="square" rtlCol="0">
            <a:spAutoFit/>
          </a:bodyPr>
          <a:lstStyle/>
          <a:p>
            <a:r>
              <a:rPr lang="en-US" sz="2000" dirty="0"/>
              <a:t>Agreements under development with:</a:t>
            </a:r>
            <a:endParaRPr lang="en-CA" sz="2000" dirty="0"/>
          </a:p>
        </p:txBody>
      </p:sp>
      <p:pic>
        <p:nvPicPr>
          <p:cNvPr id="13" name="Picture 12">
            <a:extLst>
              <a:ext uri="{FF2B5EF4-FFF2-40B4-BE49-F238E27FC236}">
                <a16:creationId xmlns:a16="http://schemas.microsoft.com/office/drawing/2014/main" id="{5D6B5AE9-ED74-48D8-9D20-6681F024765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5" name="Rectangle 14">
            <a:extLst>
              <a:ext uri="{FF2B5EF4-FFF2-40B4-BE49-F238E27FC236}">
                <a16:creationId xmlns:a16="http://schemas.microsoft.com/office/drawing/2014/main" id="{D9EC86F2-FE72-4052-BF12-9785C586525B}"/>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111343206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next</a:t>
            </a:r>
            <a:endParaRPr lang="en-CA" sz="3600" dirty="0">
              <a:solidFill>
                <a:schemeClr val="bg1"/>
              </a:solidFill>
            </a:endParaRPr>
          </a:p>
        </p:txBody>
      </p:sp>
      <p:pic>
        <p:nvPicPr>
          <p:cNvPr id="5" name="Picture 4">
            <a:extLst>
              <a:ext uri="{FF2B5EF4-FFF2-40B4-BE49-F238E27FC236}">
                <a16:creationId xmlns:a16="http://schemas.microsoft.com/office/drawing/2014/main" id="{356707BA-725E-41AA-A586-894F8D3767B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6" name="Content Placeholder 2">
            <a:extLst>
              <a:ext uri="{FF2B5EF4-FFF2-40B4-BE49-F238E27FC236}">
                <a16:creationId xmlns:a16="http://schemas.microsoft.com/office/drawing/2014/main" id="{D4F9E999-1473-4985-A5D4-D921328EBE0D}"/>
              </a:ext>
            </a:extLst>
          </p:cNvPr>
          <p:cNvSpPr txBox="1">
            <a:spLocks/>
          </p:cNvSpPr>
          <p:nvPr/>
        </p:nvSpPr>
        <p:spPr>
          <a:xfrm>
            <a:off x="5190976" y="503853"/>
            <a:ext cx="6509614" cy="569792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b="1" dirty="0"/>
              <a:t>M</a:t>
            </a:r>
            <a:r>
              <a:rPr lang="en-CA" sz="1800" b="1" dirty="0" err="1"/>
              <a:t>igration</a:t>
            </a:r>
            <a:r>
              <a:rPr lang="en-CA" sz="1800" b="1" dirty="0"/>
              <a:t> to new UNESCO DAM and access platform </a:t>
            </a:r>
          </a:p>
          <a:p>
            <a:pPr lvl="1">
              <a:lnSpc>
                <a:spcPct val="120000"/>
              </a:lnSpc>
            </a:pPr>
            <a:r>
              <a:rPr lang="en-US" sz="1800" dirty="0"/>
              <a:t>Have relied on vendor DAM and promotional website</a:t>
            </a:r>
          </a:p>
          <a:p>
            <a:pPr lvl="1">
              <a:lnSpc>
                <a:spcPct val="120000"/>
              </a:lnSpc>
            </a:pPr>
            <a:r>
              <a:rPr lang="en-US" sz="1800" dirty="0"/>
              <a:t>UNESCO ‘Digital Library’ not ready for digital AV assets yet</a:t>
            </a:r>
          </a:p>
          <a:p>
            <a:pPr lvl="1">
              <a:lnSpc>
                <a:spcPct val="120000"/>
              </a:lnSpc>
            </a:pPr>
            <a:r>
              <a:rPr lang="en-US" sz="1800" dirty="0"/>
              <a:t>Challenge of multiple assets and data sets; </a:t>
            </a:r>
            <a:r>
              <a:rPr lang="en-US" sz="1800" dirty="0" err="1"/>
              <a:t>AtoM</a:t>
            </a:r>
            <a:r>
              <a:rPr lang="en-US" sz="1800" dirty="0"/>
              <a:t> integration</a:t>
            </a:r>
          </a:p>
          <a:p>
            <a:pPr marL="0" indent="0">
              <a:lnSpc>
                <a:spcPct val="120000"/>
              </a:lnSpc>
              <a:buNone/>
            </a:pPr>
            <a:r>
              <a:rPr lang="en-US" sz="1800" b="1" dirty="0"/>
              <a:t>Data storage </a:t>
            </a:r>
          </a:p>
          <a:p>
            <a:pPr lvl="1">
              <a:lnSpc>
                <a:spcPct val="120000"/>
              </a:lnSpc>
            </a:pPr>
            <a:r>
              <a:rPr lang="en-US" sz="1800" dirty="0"/>
              <a:t>Invested in 100TB of dual site replicated NAS storage</a:t>
            </a:r>
          </a:p>
          <a:p>
            <a:pPr lvl="1">
              <a:lnSpc>
                <a:spcPct val="120000"/>
              </a:lnSpc>
            </a:pPr>
            <a:r>
              <a:rPr lang="en-US" sz="1800" dirty="0"/>
              <a:t>Long-term reliability concerns</a:t>
            </a:r>
          </a:p>
          <a:p>
            <a:pPr lvl="1">
              <a:lnSpc>
                <a:spcPct val="120000"/>
              </a:lnSpc>
            </a:pPr>
            <a:r>
              <a:rPr lang="en-US" sz="1800" dirty="0"/>
              <a:t>Should we consider 3</a:t>
            </a:r>
            <a:r>
              <a:rPr lang="en-US" sz="1800" baseline="30000" dirty="0"/>
              <a:t>rd</a:t>
            </a:r>
            <a:r>
              <a:rPr lang="en-US" sz="1800" dirty="0"/>
              <a:t> level Azure storage?</a:t>
            </a:r>
          </a:p>
          <a:p>
            <a:pPr lvl="1">
              <a:lnSpc>
                <a:spcPct val="120000"/>
              </a:lnSpc>
            </a:pPr>
            <a:r>
              <a:rPr lang="en-US" sz="1800" dirty="0"/>
              <a:t>No digital preservation so far</a:t>
            </a:r>
          </a:p>
          <a:p>
            <a:pPr marL="0" indent="0">
              <a:lnSpc>
                <a:spcPct val="120000"/>
              </a:lnSpc>
              <a:buNone/>
            </a:pPr>
            <a:r>
              <a:rPr lang="en-US" sz="1800" b="1" dirty="0"/>
              <a:t>Funding</a:t>
            </a:r>
          </a:p>
          <a:p>
            <a:pPr lvl="1">
              <a:lnSpc>
                <a:spcPct val="120000"/>
              </a:lnSpc>
            </a:pPr>
            <a:r>
              <a:rPr lang="en-US" sz="1800" dirty="0"/>
              <a:t>Many expressions of interest, still waiting for $/€</a:t>
            </a:r>
          </a:p>
          <a:p>
            <a:pPr lvl="1">
              <a:lnSpc>
                <a:spcPct val="120000"/>
              </a:lnSpc>
            </a:pPr>
            <a:r>
              <a:rPr lang="en-US" sz="1800" dirty="0"/>
              <a:t>Just getting started; so much more to do…</a:t>
            </a:r>
          </a:p>
        </p:txBody>
      </p:sp>
      <p:sp>
        <p:nvSpPr>
          <p:cNvPr id="9" name="Content Placeholder 2">
            <a:extLst>
              <a:ext uri="{FF2B5EF4-FFF2-40B4-BE49-F238E27FC236}">
                <a16:creationId xmlns:a16="http://schemas.microsoft.com/office/drawing/2014/main" id="{A39AEB2B-4B78-47EA-B391-421ECFF53E96}"/>
              </a:ext>
            </a:extLst>
          </p:cNvPr>
          <p:cNvSpPr>
            <a:spLocks noGrp="1"/>
          </p:cNvSpPr>
          <p:nvPr>
            <p:ph idx="1"/>
          </p:nvPr>
        </p:nvSpPr>
        <p:spPr>
          <a:xfrm>
            <a:off x="643467" y="3861439"/>
            <a:ext cx="2491619" cy="755780"/>
          </a:xfrm>
        </p:spPr>
        <p:txBody>
          <a:bodyPr>
            <a:normAutofit/>
          </a:bodyPr>
          <a:lstStyle/>
          <a:p>
            <a:pPr marL="0" indent="0">
              <a:lnSpc>
                <a:spcPct val="120000"/>
              </a:lnSpc>
              <a:buNone/>
            </a:pPr>
            <a:r>
              <a:rPr lang="en-US" sz="2200" dirty="0">
                <a:solidFill>
                  <a:schemeClr val="bg1"/>
                </a:solidFill>
              </a:rPr>
              <a:t>challenges</a:t>
            </a:r>
          </a:p>
          <a:p>
            <a:pPr marL="0" indent="0">
              <a:lnSpc>
                <a:spcPct val="120000"/>
              </a:lnSpc>
              <a:buNone/>
            </a:pPr>
            <a:endParaRPr lang="en-CA" sz="2200" dirty="0">
              <a:solidFill>
                <a:schemeClr val="bg1"/>
              </a:solidFill>
            </a:endParaRPr>
          </a:p>
        </p:txBody>
      </p:sp>
      <p:sp>
        <p:nvSpPr>
          <p:cNvPr id="10" name="Rectangle 9">
            <a:extLst>
              <a:ext uri="{FF2B5EF4-FFF2-40B4-BE49-F238E27FC236}">
                <a16:creationId xmlns:a16="http://schemas.microsoft.com/office/drawing/2014/main" id="{35A8BFB4-B552-469F-A9C9-6D3F02F237EE}"/>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713402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next</a:t>
            </a:r>
            <a:endParaRPr lang="en-CA" sz="3600" dirty="0">
              <a:solidFill>
                <a:schemeClr val="bg1"/>
              </a:solidFill>
            </a:endParaRPr>
          </a:p>
        </p:txBody>
      </p:sp>
      <p:pic>
        <p:nvPicPr>
          <p:cNvPr id="5" name="Picture 4">
            <a:extLst>
              <a:ext uri="{FF2B5EF4-FFF2-40B4-BE49-F238E27FC236}">
                <a16:creationId xmlns:a16="http://schemas.microsoft.com/office/drawing/2014/main" id="{D1AB97F3-AB61-45D7-8C78-1C5B8BE3D2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6" name="Content Placeholder 2">
            <a:extLst>
              <a:ext uri="{FF2B5EF4-FFF2-40B4-BE49-F238E27FC236}">
                <a16:creationId xmlns:a16="http://schemas.microsoft.com/office/drawing/2014/main" id="{F0196BD1-AAE9-4B6D-982B-A73FA5A85A85}"/>
              </a:ext>
            </a:extLst>
          </p:cNvPr>
          <p:cNvSpPr txBox="1">
            <a:spLocks/>
          </p:cNvSpPr>
          <p:nvPr/>
        </p:nvSpPr>
        <p:spPr>
          <a:xfrm>
            <a:off x="5190976" y="457200"/>
            <a:ext cx="6509614" cy="57445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1800" b="1" dirty="0"/>
              <a:t>External Project Evaluation</a:t>
            </a:r>
          </a:p>
          <a:p>
            <a:pPr lvl="1">
              <a:lnSpc>
                <a:spcPct val="120000"/>
              </a:lnSpc>
            </a:pPr>
            <a:r>
              <a:rPr lang="en-US" sz="1800" dirty="0"/>
              <a:t>RFQ just issued – evaluation team selection by end-May</a:t>
            </a:r>
          </a:p>
          <a:p>
            <a:pPr lvl="1">
              <a:lnSpc>
                <a:spcPct val="120000"/>
              </a:lnSpc>
            </a:pPr>
            <a:r>
              <a:rPr lang="en-US" sz="1800" dirty="0"/>
              <a:t>Have formed a Reference Group of 6 representatives of different Sectors and Services at UNESCO to monitor the evaluation</a:t>
            </a:r>
          </a:p>
          <a:p>
            <a:pPr lvl="1">
              <a:lnSpc>
                <a:spcPct val="120000"/>
              </a:lnSpc>
            </a:pPr>
            <a:r>
              <a:rPr lang="en-US" sz="1800" dirty="0"/>
              <a:t>Final Report due end-October 2019</a:t>
            </a:r>
          </a:p>
          <a:p>
            <a:pPr marL="0" indent="0">
              <a:lnSpc>
                <a:spcPct val="120000"/>
              </a:lnSpc>
              <a:buNone/>
            </a:pPr>
            <a:r>
              <a:rPr lang="en-US" sz="1800" b="1" dirty="0"/>
              <a:t>Project wrap-up</a:t>
            </a:r>
          </a:p>
          <a:p>
            <a:pPr lvl="1">
              <a:lnSpc>
                <a:spcPct val="120000"/>
              </a:lnSpc>
            </a:pPr>
            <a:r>
              <a:rPr lang="en-US" sz="1800" dirty="0"/>
              <a:t>Steering Committee and Donor reports</a:t>
            </a:r>
          </a:p>
          <a:p>
            <a:pPr lvl="1">
              <a:lnSpc>
                <a:spcPct val="120000"/>
              </a:lnSpc>
            </a:pPr>
            <a:r>
              <a:rPr lang="en-US" sz="1800" dirty="0"/>
              <a:t>Budget considerations</a:t>
            </a:r>
          </a:p>
          <a:p>
            <a:pPr marL="0" indent="0">
              <a:lnSpc>
                <a:spcPct val="120000"/>
              </a:lnSpc>
              <a:buNone/>
            </a:pPr>
            <a:r>
              <a:rPr lang="en-US" sz="1800" b="1" dirty="0"/>
              <a:t>Continue communication and visibility work</a:t>
            </a:r>
          </a:p>
          <a:p>
            <a:pPr marL="0" indent="0">
              <a:lnSpc>
                <a:spcPct val="120000"/>
              </a:lnSpc>
              <a:buNone/>
            </a:pPr>
            <a:r>
              <a:rPr lang="en-US" sz="1800" b="1" dirty="0"/>
              <a:t>Integration of crowdsourcing transcription data</a:t>
            </a:r>
          </a:p>
          <a:p>
            <a:pPr marL="0" indent="0">
              <a:lnSpc>
                <a:spcPct val="120000"/>
              </a:lnSpc>
              <a:buNone/>
            </a:pPr>
            <a:r>
              <a:rPr lang="en-US" sz="1800" b="1" dirty="0"/>
              <a:t>Digital preservation</a:t>
            </a:r>
            <a:r>
              <a:rPr lang="en-US" sz="1800" dirty="0"/>
              <a:t> – planning to hire digital archivist</a:t>
            </a:r>
          </a:p>
          <a:p>
            <a:pPr marL="0" indent="0">
              <a:lnSpc>
                <a:spcPct val="120000"/>
              </a:lnSpc>
              <a:buNone/>
            </a:pPr>
            <a:r>
              <a:rPr lang="en-US" sz="1800" b="1" dirty="0"/>
              <a:t>‘Deeper’, automated indexing and structuring of project data</a:t>
            </a:r>
          </a:p>
          <a:p>
            <a:pPr marL="0" indent="0">
              <a:lnSpc>
                <a:spcPct val="120000"/>
              </a:lnSpc>
              <a:buNone/>
            </a:pPr>
            <a:r>
              <a:rPr lang="en-US" sz="1800" b="1" dirty="0"/>
              <a:t>and more…</a:t>
            </a:r>
          </a:p>
        </p:txBody>
      </p:sp>
      <p:sp>
        <p:nvSpPr>
          <p:cNvPr id="9" name="Content Placeholder 2">
            <a:extLst>
              <a:ext uri="{FF2B5EF4-FFF2-40B4-BE49-F238E27FC236}">
                <a16:creationId xmlns:a16="http://schemas.microsoft.com/office/drawing/2014/main" id="{CFD34D6E-7913-4D2F-A725-DA35C09C8BF9}"/>
              </a:ext>
            </a:extLst>
          </p:cNvPr>
          <p:cNvSpPr>
            <a:spLocks noGrp="1"/>
          </p:cNvSpPr>
          <p:nvPr>
            <p:ph idx="1"/>
          </p:nvPr>
        </p:nvSpPr>
        <p:spPr>
          <a:xfrm>
            <a:off x="643467" y="3861439"/>
            <a:ext cx="3363974" cy="559837"/>
          </a:xfrm>
        </p:spPr>
        <p:txBody>
          <a:bodyPr>
            <a:normAutofit/>
          </a:bodyPr>
          <a:lstStyle/>
          <a:p>
            <a:pPr marL="0" indent="0">
              <a:buNone/>
            </a:pPr>
            <a:r>
              <a:rPr lang="en-US" sz="2200" dirty="0">
                <a:solidFill>
                  <a:schemeClr val="bg1"/>
                </a:solidFill>
              </a:rPr>
              <a:t>looking forward</a:t>
            </a:r>
          </a:p>
          <a:p>
            <a:pPr marL="0" indent="0">
              <a:buNone/>
            </a:pPr>
            <a:endParaRPr lang="en-CA" sz="2200" dirty="0">
              <a:solidFill>
                <a:schemeClr val="bg1"/>
              </a:solidFill>
            </a:endParaRPr>
          </a:p>
        </p:txBody>
      </p:sp>
      <p:sp>
        <p:nvSpPr>
          <p:cNvPr id="10" name="Rectangle 9">
            <a:extLst>
              <a:ext uri="{FF2B5EF4-FFF2-40B4-BE49-F238E27FC236}">
                <a16:creationId xmlns:a16="http://schemas.microsoft.com/office/drawing/2014/main" id="{A8034B9E-7828-42CE-BC4E-585B6A29157F}"/>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88486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5E6CFF1-2F42-4E10-9A97-F116F46F53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rge room&#10;&#10;Description automatically generated">
            <a:extLst>
              <a:ext uri="{FF2B5EF4-FFF2-40B4-BE49-F238E27FC236}">
                <a16:creationId xmlns:a16="http://schemas.microsoft.com/office/drawing/2014/main" id="{12B6EFF6-B9E0-4F57-A135-E18909C831D7}"/>
              </a:ext>
            </a:extLst>
          </p:cNvPr>
          <p:cNvPicPr>
            <a:picLocks noChangeAspect="1"/>
          </p:cNvPicPr>
          <p:nvPr/>
        </p:nvPicPr>
        <p:blipFill rotWithShape="1">
          <a:blip r:embed="rId2" cstate="screen">
            <a:alphaModFix amt="63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838201" y="1065862"/>
            <a:ext cx="3313164" cy="4726276"/>
          </a:xfrm>
        </p:spPr>
        <p:txBody>
          <a:bodyPr>
            <a:normAutofit/>
          </a:bodyPr>
          <a:lstStyle/>
          <a:p>
            <a:pPr algn="r"/>
            <a:r>
              <a:rPr lang="en-US" sz="4000" dirty="0">
                <a:solidFill>
                  <a:srgbClr val="FFFFFF"/>
                </a:solidFill>
              </a:rPr>
              <a:t>end</a:t>
            </a:r>
            <a:endParaRPr lang="en-CA" sz="4000" dirty="0">
              <a:solidFill>
                <a:srgbClr val="FFFFFF"/>
              </a:solidFill>
            </a:endParaRPr>
          </a:p>
        </p:txBody>
      </p:sp>
      <p:cxnSp>
        <p:nvCxnSpPr>
          <p:cNvPr id="21" name="Straight Connector 20">
            <a:extLst>
              <a:ext uri="{FF2B5EF4-FFF2-40B4-BE49-F238E27FC236}">
                <a16:creationId xmlns:a16="http://schemas.microsoft.com/office/drawing/2014/main" id="{67182200-4859-4C8D-BCBB-55B245C28B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3372"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C2953A2-7B2F-4B56-B643-779D4E3BC23A}"/>
              </a:ext>
            </a:extLst>
          </p:cNvPr>
          <p:cNvSpPr>
            <a:spLocks noGrp="1"/>
          </p:cNvSpPr>
          <p:nvPr>
            <p:ph idx="1"/>
          </p:nvPr>
        </p:nvSpPr>
        <p:spPr>
          <a:xfrm>
            <a:off x="5155380" y="1065862"/>
            <a:ext cx="5744685" cy="4726276"/>
          </a:xfrm>
        </p:spPr>
        <p:txBody>
          <a:bodyPr anchor="ctr">
            <a:normAutofit/>
          </a:bodyPr>
          <a:lstStyle/>
          <a:p>
            <a:pPr marL="0" indent="0">
              <a:buNone/>
            </a:pPr>
            <a:r>
              <a:rPr lang="en-US" sz="1800" b="1" dirty="0">
                <a:solidFill>
                  <a:srgbClr val="FFFFFF"/>
                </a:solidFill>
              </a:rPr>
              <a:t>presentation by</a:t>
            </a:r>
          </a:p>
          <a:p>
            <a:pPr marL="0" indent="0">
              <a:buNone/>
            </a:pPr>
            <a:r>
              <a:rPr lang="en-US" sz="1800" dirty="0" err="1">
                <a:solidFill>
                  <a:srgbClr val="FFFFFF"/>
                </a:solidFill>
              </a:rPr>
              <a:t>adam</a:t>
            </a:r>
            <a:r>
              <a:rPr lang="en-US" sz="1800" dirty="0">
                <a:solidFill>
                  <a:srgbClr val="FFFFFF"/>
                </a:solidFill>
              </a:rPr>
              <a:t> cowling</a:t>
            </a:r>
          </a:p>
          <a:p>
            <a:pPr marL="0" indent="0">
              <a:buNone/>
            </a:pPr>
            <a:endParaRPr lang="en-US" sz="1800" dirty="0">
              <a:solidFill>
                <a:srgbClr val="FFFFFF"/>
              </a:solidFill>
            </a:endParaRPr>
          </a:p>
          <a:p>
            <a:pPr marL="0" indent="0">
              <a:buNone/>
            </a:pPr>
            <a:r>
              <a:rPr lang="en-US" sz="1800" b="1" dirty="0">
                <a:solidFill>
                  <a:srgbClr val="FFFFFF"/>
                </a:solidFill>
              </a:rPr>
              <a:t>photo credit</a:t>
            </a:r>
          </a:p>
          <a:p>
            <a:pPr marL="0" indent="0">
              <a:buNone/>
            </a:pPr>
            <a:r>
              <a:rPr lang="en-US" sz="1800" dirty="0" err="1">
                <a:solidFill>
                  <a:srgbClr val="FFFFFF"/>
                </a:solidFill>
              </a:rPr>
              <a:t>christelle</a:t>
            </a:r>
            <a:r>
              <a:rPr lang="en-US" sz="1800" dirty="0">
                <a:solidFill>
                  <a:srgbClr val="FFFFFF"/>
                </a:solidFill>
              </a:rPr>
              <a:t> </a:t>
            </a:r>
            <a:r>
              <a:rPr lang="en-US" sz="1800" dirty="0" err="1">
                <a:solidFill>
                  <a:srgbClr val="FFFFFF"/>
                </a:solidFill>
              </a:rPr>
              <a:t>alix</a:t>
            </a:r>
            <a:endParaRPr lang="en-US" sz="1800" dirty="0">
              <a:solidFill>
                <a:srgbClr val="FFFFFF"/>
              </a:solidFill>
            </a:endParaRPr>
          </a:p>
          <a:p>
            <a:pPr marL="0" indent="0">
              <a:buNone/>
            </a:pPr>
            <a:r>
              <a:rPr lang="en-US" sz="1800" dirty="0">
                <a:solidFill>
                  <a:srgbClr val="FFFFFF"/>
                </a:solidFill>
              </a:rPr>
              <a:t>ma</a:t>
            </a:r>
            <a:r>
              <a:rPr lang="en-CA" sz="1800" dirty="0" err="1">
                <a:solidFill>
                  <a:srgbClr val="FFFFFF"/>
                </a:solidFill>
              </a:rPr>
              <a:t>ëva</a:t>
            </a:r>
            <a:r>
              <a:rPr lang="en-CA" sz="1800" dirty="0">
                <a:solidFill>
                  <a:srgbClr val="FFFFFF"/>
                </a:solidFill>
              </a:rPr>
              <a:t> </a:t>
            </a:r>
            <a:r>
              <a:rPr lang="en-CA" sz="1800" dirty="0" err="1">
                <a:solidFill>
                  <a:srgbClr val="FFFFFF"/>
                </a:solidFill>
              </a:rPr>
              <a:t>nguyen</a:t>
            </a:r>
            <a:endParaRPr lang="en-CA" sz="1800" dirty="0">
              <a:solidFill>
                <a:srgbClr val="FFFFFF"/>
              </a:solidFill>
            </a:endParaRPr>
          </a:p>
        </p:txBody>
      </p:sp>
      <p:pic>
        <p:nvPicPr>
          <p:cNvPr id="5" name="Picture 4">
            <a:extLst>
              <a:ext uri="{FF2B5EF4-FFF2-40B4-BE49-F238E27FC236}">
                <a16:creationId xmlns:a16="http://schemas.microsoft.com/office/drawing/2014/main" id="{D1AB97F3-AB61-45D7-8C78-1C5B8BE3D22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Tree>
    <p:extLst>
      <p:ext uri="{BB962C8B-B14F-4D97-AF65-F5344CB8AC3E}">
        <p14:creationId xmlns:p14="http://schemas.microsoft.com/office/powerpoint/2010/main" val="157591571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background</a:t>
            </a:r>
            <a:endParaRPr lang="en-CA" sz="3600" dirty="0">
              <a:solidFill>
                <a:schemeClr val="bg1"/>
              </a:solidFill>
            </a:endParaRPr>
          </a:p>
        </p:txBody>
      </p:sp>
      <p:sp>
        <p:nvSpPr>
          <p:cNvPr id="3" name="Content Placeholder 2">
            <a:extLst>
              <a:ext uri="{FF2B5EF4-FFF2-40B4-BE49-F238E27FC236}">
                <a16:creationId xmlns:a16="http://schemas.microsoft.com/office/drawing/2014/main" id="{6C2953A2-7B2F-4B56-B643-779D4E3BC23A}"/>
              </a:ext>
            </a:extLst>
          </p:cNvPr>
          <p:cNvSpPr>
            <a:spLocks noGrp="1"/>
          </p:cNvSpPr>
          <p:nvPr>
            <p:ph idx="1"/>
          </p:nvPr>
        </p:nvSpPr>
        <p:spPr>
          <a:xfrm>
            <a:off x="5190976" y="2240782"/>
            <a:ext cx="6617818" cy="1224830"/>
          </a:xfrm>
        </p:spPr>
        <p:txBody>
          <a:bodyPr>
            <a:normAutofit/>
          </a:bodyPr>
          <a:lstStyle/>
          <a:p>
            <a:pPr marL="0" indent="0">
              <a:buNone/>
            </a:pPr>
            <a:r>
              <a:rPr lang="en-US" dirty="0"/>
              <a:t>Generous support for this project has been provided by the Government of Japan.</a:t>
            </a:r>
            <a:endParaRPr lang="en-CA" dirty="0"/>
          </a:p>
        </p:txBody>
      </p:sp>
      <p:pic>
        <p:nvPicPr>
          <p:cNvPr id="9" name="Picture 8">
            <a:extLst>
              <a:ext uri="{FF2B5EF4-FFF2-40B4-BE49-F238E27FC236}">
                <a16:creationId xmlns:a16="http://schemas.microsoft.com/office/drawing/2014/main" id="{9AE95C9B-8951-4D3C-AF8D-C8367B66CC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105304" y="3655838"/>
            <a:ext cx="2547518" cy="1700468"/>
          </a:xfrm>
          <a:prstGeom prst="rect">
            <a:avLst/>
          </a:prstGeom>
        </p:spPr>
      </p:pic>
      <p:sp>
        <p:nvSpPr>
          <p:cNvPr id="11" name="Rectangle 10">
            <a:extLst>
              <a:ext uri="{FF2B5EF4-FFF2-40B4-BE49-F238E27FC236}">
                <a16:creationId xmlns:a16="http://schemas.microsoft.com/office/drawing/2014/main" id="{B6F72A7B-70E6-4CCD-8DE6-1E83447DB6C8}"/>
              </a:ext>
            </a:extLst>
          </p:cNvPr>
          <p:cNvSpPr/>
          <p:nvPr/>
        </p:nvSpPr>
        <p:spPr>
          <a:xfrm rot="5400000">
            <a:off x="1175852" y="3368269"/>
            <a:ext cx="6858002" cy="121463"/>
          </a:xfrm>
          <a:prstGeom prst="rect">
            <a:avLst/>
          </a:prstGeom>
          <a:solidFill>
            <a:srgbClr val="BE00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Picture 12">
            <a:extLst>
              <a:ext uri="{FF2B5EF4-FFF2-40B4-BE49-F238E27FC236}">
                <a16:creationId xmlns:a16="http://schemas.microsoft.com/office/drawing/2014/main" id="{2FE3330B-073F-4587-A285-BA13F776A6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5" name="Content Placeholder 2">
            <a:extLst>
              <a:ext uri="{FF2B5EF4-FFF2-40B4-BE49-F238E27FC236}">
                <a16:creationId xmlns:a16="http://schemas.microsoft.com/office/drawing/2014/main" id="{79D45FDC-F320-448F-80A8-44A6E5FF2BF4}"/>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sponsor</a:t>
            </a:r>
            <a:endParaRPr lang="en-CA" sz="2400" dirty="0">
              <a:solidFill>
                <a:schemeClr val="bg1"/>
              </a:solidFill>
            </a:endParaRPr>
          </a:p>
        </p:txBody>
      </p:sp>
    </p:spTree>
    <p:extLst>
      <p:ext uri="{BB962C8B-B14F-4D97-AF65-F5344CB8AC3E}">
        <p14:creationId xmlns:p14="http://schemas.microsoft.com/office/powerpoint/2010/main" val="34377355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background</a:t>
            </a:r>
            <a:endParaRPr lang="en-CA" sz="3600" dirty="0">
              <a:solidFill>
                <a:schemeClr val="bg1"/>
              </a:solidFill>
            </a:endParaRPr>
          </a:p>
        </p:txBody>
      </p:sp>
      <p:pic>
        <p:nvPicPr>
          <p:cNvPr id="8" name="Picture 7">
            <a:extLst>
              <a:ext uri="{FF2B5EF4-FFF2-40B4-BE49-F238E27FC236}">
                <a16:creationId xmlns:a16="http://schemas.microsoft.com/office/drawing/2014/main" id="{F31694C3-C683-47ED-B732-ADC162218F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0" name="Rectangle 9">
            <a:extLst>
              <a:ext uri="{FF2B5EF4-FFF2-40B4-BE49-F238E27FC236}">
                <a16:creationId xmlns:a16="http://schemas.microsoft.com/office/drawing/2014/main" id="{A7C55BD4-8442-4B60-888B-EADE97894385}"/>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Content Placeholder 2">
            <a:extLst>
              <a:ext uri="{FF2B5EF4-FFF2-40B4-BE49-F238E27FC236}">
                <a16:creationId xmlns:a16="http://schemas.microsoft.com/office/drawing/2014/main" id="{40EE356D-36C3-4613-9732-E76753CA0505}"/>
              </a:ext>
            </a:extLst>
          </p:cNvPr>
          <p:cNvSpPr>
            <a:spLocks noGrp="1"/>
          </p:cNvSpPr>
          <p:nvPr>
            <p:ph idx="1"/>
          </p:nvPr>
        </p:nvSpPr>
        <p:spPr>
          <a:xfrm>
            <a:off x="6363478" y="450945"/>
            <a:ext cx="5337112" cy="1396515"/>
          </a:xfrm>
        </p:spPr>
        <p:txBody>
          <a:bodyPr anchor="ctr">
            <a:normAutofit fontScale="92500" lnSpcReduction="10000"/>
          </a:bodyPr>
          <a:lstStyle/>
          <a:p>
            <a:pPr marL="0" indent="0">
              <a:lnSpc>
                <a:spcPct val="120000"/>
              </a:lnSpc>
              <a:buNone/>
            </a:pPr>
            <a:r>
              <a:rPr lang="en-US" b="1" dirty="0"/>
              <a:t>672,118</a:t>
            </a:r>
            <a:r>
              <a:rPr lang="en-US" dirty="0"/>
              <a:t> pages of archival files of the </a:t>
            </a:r>
            <a:r>
              <a:rPr lang="en-CA" dirty="0"/>
              <a:t>International Institute of Intellectual Cooperation (IICI)</a:t>
            </a:r>
          </a:p>
        </p:txBody>
      </p:sp>
      <p:pic>
        <p:nvPicPr>
          <p:cNvPr id="4" name="Picture 3" descr="A close up of text on a white background&#10;&#10;Description automatically generated">
            <a:extLst>
              <a:ext uri="{FF2B5EF4-FFF2-40B4-BE49-F238E27FC236}">
                <a16:creationId xmlns:a16="http://schemas.microsoft.com/office/drawing/2014/main" id="{DE3DE4E6-C409-494F-BA4B-2A1E8DF2D3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5585" y="27990"/>
            <a:ext cx="1488282" cy="2240785"/>
          </a:xfrm>
          <a:prstGeom prst="rect">
            <a:avLst/>
          </a:prstGeom>
        </p:spPr>
      </p:pic>
      <p:pic>
        <p:nvPicPr>
          <p:cNvPr id="6" name="Picture 5" descr="A close up of text on a white background&#10;&#10;Description automatically generated">
            <a:extLst>
              <a:ext uri="{FF2B5EF4-FFF2-40B4-BE49-F238E27FC236}">
                <a16:creationId xmlns:a16="http://schemas.microsoft.com/office/drawing/2014/main" id="{34EC1E00-9AF5-45B7-A40D-80ABF9C572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7543" y="2306099"/>
            <a:ext cx="1488283" cy="2240785"/>
          </a:xfrm>
          <a:prstGeom prst="rect">
            <a:avLst/>
          </a:prstGeom>
        </p:spPr>
      </p:pic>
      <p:pic>
        <p:nvPicPr>
          <p:cNvPr id="9" name="Picture 8" descr="A group of people lying on the floor&#10;&#10;Description automatically generated">
            <a:extLst>
              <a:ext uri="{FF2B5EF4-FFF2-40B4-BE49-F238E27FC236}">
                <a16:creationId xmlns:a16="http://schemas.microsoft.com/office/drawing/2014/main" id="{37C20E2D-0F38-41D7-BD62-89E4D57971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5585" y="4579895"/>
            <a:ext cx="1488282" cy="2240785"/>
          </a:xfrm>
          <a:prstGeom prst="rect">
            <a:avLst/>
          </a:prstGeom>
        </p:spPr>
      </p:pic>
      <p:sp>
        <p:nvSpPr>
          <p:cNvPr id="13" name="Content Placeholder 2">
            <a:extLst>
              <a:ext uri="{FF2B5EF4-FFF2-40B4-BE49-F238E27FC236}">
                <a16:creationId xmlns:a16="http://schemas.microsoft.com/office/drawing/2014/main" id="{08C3134A-AD42-456C-A9F2-B940BD140FC7}"/>
              </a:ext>
            </a:extLst>
          </p:cNvPr>
          <p:cNvSpPr txBox="1">
            <a:spLocks/>
          </p:cNvSpPr>
          <p:nvPr/>
        </p:nvSpPr>
        <p:spPr>
          <a:xfrm>
            <a:off x="6363477" y="2728233"/>
            <a:ext cx="5542383" cy="1396515"/>
          </a:xfrm>
          <a:prstGeom prst="rect">
            <a:avLst/>
          </a:prstGeom>
        </p:spPr>
        <p:txBody>
          <a:bodyPr vert="horz" lIns="91440" tIns="45720" rIns="91440" bIns="45720" rtlCol="0"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b="1" dirty="0"/>
              <a:t>560,000</a:t>
            </a:r>
            <a:r>
              <a:rPr lang="en-US" dirty="0"/>
              <a:t> pages of bound General Conference and Executive Board documents from the first 20 years</a:t>
            </a:r>
            <a:endParaRPr lang="en-CA" dirty="0"/>
          </a:p>
        </p:txBody>
      </p:sp>
      <p:sp>
        <p:nvSpPr>
          <p:cNvPr id="15" name="Content Placeholder 2">
            <a:extLst>
              <a:ext uri="{FF2B5EF4-FFF2-40B4-BE49-F238E27FC236}">
                <a16:creationId xmlns:a16="http://schemas.microsoft.com/office/drawing/2014/main" id="{56746685-221F-4445-88A3-48D9659E9969}"/>
              </a:ext>
            </a:extLst>
          </p:cNvPr>
          <p:cNvSpPr txBox="1">
            <a:spLocks/>
          </p:cNvSpPr>
          <p:nvPr/>
        </p:nvSpPr>
        <p:spPr>
          <a:xfrm>
            <a:off x="6363478" y="4936712"/>
            <a:ext cx="5337112" cy="1396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600" b="1" dirty="0"/>
              <a:t>5,000</a:t>
            </a:r>
            <a:r>
              <a:rPr lang="en-US" sz="2600" dirty="0"/>
              <a:t> photographic prints</a:t>
            </a:r>
            <a:endParaRPr lang="en-CA" sz="2600" dirty="0"/>
          </a:p>
        </p:txBody>
      </p:sp>
      <p:sp>
        <p:nvSpPr>
          <p:cNvPr id="16" name="Content Placeholder 2">
            <a:extLst>
              <a:ext uri="{FF2B5EF4-FFF2-40B4-BE49-F238E27FC236}">
                <a16:creationId xmlns:a16="http://schemas.microsoft.com/office/drawing/2014/main" id="{7A630DE8-A40B-40AC-802E-30912F3634E4}"/>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scope</a:t>
            </a:r>
            <a:endParaRPr lang="en-CA" sz="2400" dirty="0">
              <a:solidFill>
                <a:schemeClr val="bg1"/>
              </a:solidFill>
            </a:endParaRPr>
          </a:p>
        </p:txBody>
      </p:sp>
    </p:spTree>
    <p:extLst>
      <p:ext uri="{BB962C8B-B14F-4D97-AF65-F5344CB8AC3E}">
        <p14:creationId xmlns:p14="http://schemas.microsoft.com/office/powerpoint/2010/main" val="354223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background</a:t>
            </a:r>
            <a:endParaRPr lang="en-CA" sz="3600" dirty="0">
              <a:solidFill>
                <a:schemeClr val="bg1"/>
              </a:solidFill>
            </a:endParaRPr>
          </a:p>
        </p:txBody>
      </p:sp>
      <p:pic>
        <p:nvPicPr>
          <p:cNvPr id="8" name="Picture 7">
            <a:extLst>
              <a:ext uri="{FF2B5EF4-FFF2-40B4-BE49-F238E27FC236}">
                <a16:creationId xmlns:a16="http://schemas.microsoft.com/office/drawing/2014/main" id="{F31694C3-C683-47ED-B732-ADC162218FE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0" name="Rectangle 9">
            <a:extLst>
              <a:ext uri="{FF2B5EF4-FFF2-40B4-BE49-F238E27FC236}">
                <a16:creationId xmlns:a16="http://schemas.microsoft.com/office/drawing/2014/main" id="{A7C55BD4-8442-4B60-888B-EADE97894385}"/>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Content Placeholder 2">
            <a:extLst>
              <a:ext uri="{FF2B5EF4-FFF2-40B4-BE49-F238E27FC236}">
                <a16:creationId xmlns:a16="http://schemas.microsoft.com/office/drawing/2014/main" id="{40EE356D-36C3-4613-9732-E76753CA0505}"/>
              </a:ext>
            </a:extLst>
          </p:cNvPr>
          <p:cNvSpPr>
            <a:spLocks noGrp="1"/>
          </p:cNvSpPr>
          <p:nvPr>
            <p:ph idx="1"/>
          </p:nvPr>
        </p:nvSpPr>
        <p:spPr>
          <a:xfrm>
            <a:off x="6363478" y="450945"/>
            <a:ext cx="5337112" cy="1396515"/>
          </a:xfrm>
        </p:spPr>
        <p:txBody>
          <a:bodyPr anchor="ctr">
            <a:normAutofit/>
          </a:bodyPr>
          <a:lstStyle/>
          <a:p>
            <a:pPr marL="0" indent="0">
              <a:lnSpc>
                <a:spcPct val="120000"/>
              </a:lnSpc>
              <a:buNone/>
            </a:pPr>
            <a:r>
              <a:rPr lang="en-US" sz="2600" b="1" dirty="0"/>
              <a:t>108</a:t>
            </a:r>
            <a:r>
              <a:rPr lang="en-US" sz="2600" dirty="0"/>
              <a:t> 16mm films (≈45 hours)</a:t>
            </a:r>
            <a:endParaRPr lang="en-CA" sz="2600" dirty="0"/>
          </a:p>
        </p:txBody>
      </p:sp>
      <p:pic>
        <p:nvPicPr>
          <p:cNvPr id="4" name="Picture 3">
            <a:extLst>
              <a:ext uri="{FF2B5EF4-FFF2-40B4-BE49-F238E27FC236}">
                <a16:creationId xmlns:a16="http://schemas.microsoft.com/office/drawing/2014/main" id="{DE3DE4E6-C409-494F-BA4B-2A1E8DF2D3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5585" y="27990"/>
            <a:ext cx="1488282" cy="2240784"/>
          </a:xfrm>
          <a:prstGeom prst="rect">
            <a:avLst/>
          </a:prstGeom>
        </p:spPr>
      </p:pic>
      <p:pic>
        <p:nvPicPr>
          <p:cNvPr id="6" name="Picture 5">
            <a:extLst>
              <a:ext uri="{FF2B5EF4-FFF2-40B4-BE49-F238E27FC236}">
                <a16:creationId xmlns:a16="http://schemas.microsoft.com/office/drawing/2014/main" id="{34EC1E00-9AF5-45B7-A40D-80ABF9C572F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67543" y="2306099"/>
            <a:ext cx="1488282" cy="2240785"/>
          </a:xfrm>
          <a:prstGeom prst="rect">
            <a:avLst/>
          </a:prstGeom>
        </p:spPr>
      </p:pic>
      <p:pic>
        <p:nvPicPr>
          <p:cNvPr id="9" name="Picture 8">
            <a:extLst>
              <a:ext uri="{FF2B5EF4-FFF2-40B4-BE49-F238E27FC236}">
                <a16:creationId xmlns:a16="http://schemas.microsoft.com/office/drawing/2014/main" id="{37C20E2D-0F38-41D7-BD62-89E4D57971B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65585" y="4579895"/>
            <a:ext cx="1488282" cy="2240784"/>
          </a:xfrm>
          <a:prstGeom prst="rect">
            <a:avLst/>
          </a:prstGeom>
        </p:spPr>
      </p:pic>
      <p:sp>
        <p:nvSpPr>
          <p:cNvPr id="13" name="Content Placeholder 2">
            <a:extLst>
              <a:ext uri="{FF2B5EF4-FFF2-40B4-BE49-F238E27FC236}">
                <a16:creationId xmlns:a16="http://schemas.microsoft.com/office/drawing/2014/main" id="{08C3134A-AD42-456C-A9F2-B940BD140FC7}"/>
              </a:ext>
            </a:extLst>
          </p:cNvPr>
          <p:cNvSpPr txBox="1">
            <a:spLocks/>
          </p:cNvSpPr>
          <p:nvPr/>
        </p:nvSpPr>
        <p:spPr>
          <a:xfrm>
            <a:off x="6363477" y="2728233"/>
            <a:ext cx="5542383" cy="1396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None/>
            </a:pPr>
            <a:r>
              <a:rPr lang="en-US" sz="2600" b="1" dirty="0"/>
              <a:t>98</a:t>
            </a:r>
            <a:r>
              <a:rPr lang="en-US" sz="2600" dirty="0"/>
              <a:t> </a:t>
            </a:r>
            <a:r>
              <a:rPr lang="en-US" sz="2600" dirty="0" err="1"/>
              <a:t>Umatic</a:t>
            </a:r>
            <a:r>
              <a:rPr lang="en-US" sz="2600" dirty="0"/>
              <a:t> videos (≈35 hours)</a:t>
            </a:r>
            <a:endParaRPr lang="en-CA" sz="2600" dirty="0"/>
          </a:p>
        </p:txBody>
      </p:sp>
      <p:sp>
        <p:nvSpPr>
          <p:cNvPr id="15" name="Content Placeholder 2">
            <a:extLst>
              <a:ext uri="{FF2B5EF4-FFF2-40B4-BE49-F238E27FC236}">
                <a16:creationId xmlns:a16="http://schemas.microsoft.com/office/drawing/2014/main" id="{56746685-221F-4445-88A3-48D9659E9969}"/>
              </a:ext>
            </a:extLst>
          </p:cNvPr>
          <p:cNvSpPr txBox="1">
            <a:spLocks/>
          </p:cNvSpPr>
          <p:nvPr/>
        </p:nvSpPr>
        <p:spPr>
          <a:xfrm>
            <a:off x="6363478" y="4936712"/>
            <a:ext cx="5337112" cy="139651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20000"/>
              </a:lnSpc>
              <a:buFont typeface="Arial" panose="020B0604020202020204" pitchFamily="34" charset="0"/>
              <a:buNone/>
            </a:pPr>
            <a:r>
              <a:rPr lang="en-US" sz="2600" b="1" dirty="0"/>
              <a:t>17,901</a:t>
            </a:r>
            <a:r>
              <a:rPr lang="en-US" sz="2600" dirty="0"/>
              <a:t> ¼ inch magnetic tape recordings (≈7,000 hours)</a:t>
            </a:r>
            <a:endParaRPr lang="en-CA" sz="2600" dirty="0"/>
          </a:p>
        </p:txBody>
      </p:sp>
      <p:sp>
        <p:nvSpPr>
          <p:cNvPr id="12" name="Content Placeholder 2">
            <a:extLst>
              <a:ext uri="{FF2B5EF4-FFF2-40B4-BE49-F238E27FC236}">
                <a16:creationId xmlns:a16="http://schemas.microsoft.com/office/drawing/2014/main" id="{937B267A-3BA8-4A70-95B3-C37AEE9CA85B}"/>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scope</a:t>
            </a:r>
            <a:endParaRPr lang="en-CA" sz="2400" dirty="0">
              <a:solidFill>
                <a:schemeClr val="bg1"/>
              </a:solidFill>
            </a:endParaRPr>
          </a:p>
        </p:txBody>
      </p:sp>
    </p:spTree>
    <p:extLst>
      <p:ext uri="{BB962C8B-B14F-4D97-AF65-F5344CB8AC3E}">
        <p14:creationId xmlns:p14="http://schemas.microsoft.com/office/powerpoint/2010/main" val="17476912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40115A-FA9A-433F-8393-83D5D9C7CAA6}"/>
              </a:ext>
            </a:extLst>
          </p:cNvPr>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3600" dirty="0">
                <a:solidFill>
                  <a:schemeClr val="bg1"/>
                </a:solidFill>
              </a:rPr>
              <a:t>background</a:t>
            </a:r>
            <a:endParaRPr lang="en-CA" sz="3600" dirty="0">
              <a:solidFill>
                <a:schemeClr val="bg1"/>
              </a:solidFill>
            </a:endParaRPr>
          </a:p>
        </p:txBody>
      </p:sp>
      <p:graphicFrame>
        <p:nvGraphicFramePr>
          <p:cNvPr id="7" name="Content Placeholder 6">
            <a:extLst>
              <a:ext uri="{FF2B5EF4-FFF2-40B4-BE49-F238E27FC236}">
                <a16:creationId xmlns:a16="http://schemas.microsoft.com/office/drawing/2014/main" id="{9971E827-FEDE-47F0-9746-186CD7825BDA}"/>
              </a:ext>
            </a:extLst>
          </p:cNvPr>
          <p:cNvGraphicFramePr>
            <a:graphicFrameLocks noGrp="1"/>
          </p:cNvGraphicFramePr>
          <p:nvPr>
            <p:ph idx="1"/>
            <p:extLst>
              <p:ext uri="{D42A27DB-BD31-4B8C-83A1-F6EECF244321}">
                <p14:modId xmlns:p14="http://schemas.microsoft.com/office/powerpoint/2010/main" val="497313882"/>
              </p:ext>
            </p:extLst>
          </p:nvPr>
        </p:nvGraphicFramePr>
        <p:xfrm>
          <a:off x="5112858" y="-99758"/>
          <a:ext cx="6662375" cy="67629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 name="Picture 9">
            <a:extLst>
              <a:ext uri="{FF2B5EF4-FFF2-40B4-BE49-F238E27FC236}">
                <a16:creationId xmlns:a16="http://schemas.microsoft.com/office/drawing/2014/main" id="{BCC35721-C545-444D-93A7-96223671803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3780" y="5994400"/>
            <a:ext cx="1286157" cy="745589"/>
          </a:xfrm>
          <a:prstGeom prst="rect">
            <a:avLst/>
          </a:prstGeom>
        </p:spPr>
      </p:pic>
      <p:sp>
        <p:nvSpPr>
          <p:cNvPr id="11" name="Rectangle 10">
            <a:extLst>
              <a:ext uri="{FF2B5EF4-FFF2-40B4-BE49-F238E27FC236}">
                <a16:creationId xmlns:a16="http://schemas.microsoft.com/office/drawing/2014/main" id="{888DE2D1-E62D-4484-8627-4D9C282C875A}"/>
              </a:ext>
            </a:extLst>
          </p:cNvPr>
          <p:cNvSpPr/>
          <p:nvPr/>
        </p:nvSpPr>
        <p:spPr>
          <a:xfrm rot="5400000">
            <a:off x="1175852" y="3368269"/>
            <a:ext cx="6858002" cy="1214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Content Placeholder 2">
            <a:extLst>
              <a:ext uri="{FF2B5EF4-FFF2-40B4-BE49-F238E27FC236}">
                <a16:creationId xmlns:a16="http://schemas.microsoft.com/office/drawing/2014/main" id="{4B88E923-B62F-48C1-A3BB-3218AA931601}"/>
              </a:ext>
            </a:extLst>
          </p:cNvPr>
          <p:cNvSpPr txBox="1">
            <a:spLocks/>
          </p:cNvSpPr>
          <p:nvPr/>
        </p:nvSpPr>
        <p:spPr>
          <a:xfrm>
            <a:off x="742935" y="3841078"/>
            <a:ext cx="3363974" cy="55302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chemeClr val="bg1"/>
                </a:solidFill>
              </a:rPr>
              <a:t>steering committee</a:t>
            </a:r>
            <a:endParaRPr lang="en-CA" sz="2400" dirty="0">
              <a:solidFill>
                <a:schemeClr val="bg1"/>
              </a:solidFill>
            </a:endParaRPr>
          </a:p>
        </p:txBody>
      </p:sp>
    </p:spTree>
    <p:extLst>
      <p:ext uri="{BB962C8B-B14F-4D97-AF65-F5344CB8AC3E}">
        <p14:creationId xmlns:p14="http://schemas.microsoft.com/office/powerpoint/2010/main" val="41674629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3522</TotalTime>
  <Words>1794</Words>
  <Application>Microsoft Office PowerPoint</Application>
  <PresentationFormat>Widescreen</PresentationFormat>
  <Paragraphs>318</Paragraphs>
  <Slides>59</Slides>
  <Notes>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59</vt:i4>
      </vt:variant>
    </vt:vector>
  </HeadingPairs>
  <TitlesOfParts>
    <vt:vector size="63" baseType="lpstr">
      <vt:lpstr>Arial</vt:lpstr>
      <vt:lpstr>Calibri</vt:lpstr>
      <vt:lpstr>Calibri Light</vt:lpstr>
      <vt:lpstr>Office Theme</vt:lpstr>
      <vt:lpstr>digitizing our shared UNESCO history</vt:lpstr>
      <vt:lpstr>contents*</vt:lpstr>
      <vt:lpstr>background</vt:lpstr>
      <vt:lpstr>background</vt:lpstr>
      <vt:lpstr>background</vt:lpstr>
      <vt:lpstr>background</vt:lpstr>
      <vt:lpstr>background</vt:lpstr>
      <vt:lpstr>background</vt:lpstr>
      <vt:lpstr>background</vt:lpstr>
      <vt:lpstr>background</vt:lpstr>
      <vt:lpstr>lab</vt:lpstr>
      <vt:lpstr>lab</vt:lpstr>
      <vt:lpstr>lab</vt:lpstr>
      <vt:lpstr>PowerPoint Presentation</vt:lpstr>
      <vt:lpstr>lab</vt:lpstr>
      <vt:lpstr>archives</vt:lpstr>
      <vt:lpstr>IICI archives</vt:lpstr>
      <vt:lpstr>IICI archives</vt:lpstr>
      <vt:lpstr>collections</vt:lpstr>
      <vt:lpstr>governing documents</vt:lpstr>
      <vt:lpstr>governing documents</vt:lpstr>
      <vt:lpstr>collections</vt:lpstr>
      <vt:lpstr>photographs</vt:lpstr>
      <vt:lpstr>photographs</vt:lpstr>
      <vt:lpstr>PowerPoint Presentation</vt:lpstr>
      <vt:lpstr>collections</vt:lpstr>
      <vt:lpstr>films</vt:lpstr>
      <vt:lpstr>films</vt:lpstr>
      <vt:lpstr>films</vt:lpstr>
      <vt:lpstr>collections</vt:lpstr>
      <vt:lpstr>videos</vt:lpstr>
      <vt:lpstr>videos</vt:lpstr>
      <vt:lpstr>videos</vt:lpstr>
      <vt:lpstr>collections</vt:lpstr>
      <vt:lpstr>sound</vt:lpstr>
      <vt:lpstr>sound</vt:lpstr>
      <vt:lpstr>sound</vt:lpstr>
      <vt:lpstr>crowdsourcing</vt:lpstr>
      <vt:lpstr>crowdsourcing</vt:lpstr>
      <vt:lpstr>PowerPoint Presentation</vt:lpstr>
      <vt:lpstr>visibility</vt:lpstr>
      <vt:lpstr>visibility</vt:lpstr>
      <vt:lpstr>visibility</vt:lpstr>
      <vt:lpstr>visibility</vt:lpstr>
      <vt:lpstr>visibility</vt:lpstr>
      <vt:lpstr>visibility</vt:lpstr>
      <vt:lpstr>visibility</vt:lpstr>
      <vt:lpstr>visibility</vt:lpstr>
      <vt:lpstr>visibility</vt:lpstr>
      <vt:lpstr>visibility</vt:lpstr>
      <vt:lpstr>visibility</vt:lpstr>
      <vt:lpstr>visibility</vt:lpstr>
      <vt:lpstr>visibility</vt:lpstr>
      <vt:lpstr>visibility</vt:lpstr>
      <vt:lpstr>visibility</vt:lpstr>
      <vt:lpstr>visibility</vt:lpstr>
      <vt:lpstr>next</vt:lpstr>
      <vt:lpstr>next</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digitizing our shared UNESCO history</dc:title>
  <dc:creator>Cowling, Adam</dc:creator>
  <cp:lastModifiedBy>REY Bertrand</cp:lastModifiedBy>
  <cp:revision>1</cp:revision>
  <dcterms:created xsi:type="dcterms:W3CDTF">2019-05-12T15:40:20Z</dcterms:created>
  <dcterms:modified xsi:type="dcterms:W3CDTF">2019-06-04T15:23:13Z</dcterms:modified>
</cp:coreProperties>
</file>